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1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Lst>
  <p:sldSz cx="9144000" cy="5143500" type="screen16x9"/>
  <p:notesSz cx="6858000" cy="9144000"/>
  <p:embeddedFontLst>
    <p:embeddedFont>
      <p:font typeface="Coda" charset="0"/>
      <p:regular r:id="rId16"/>
    </p:embeddedFont>
    <p:embeddedFont>
      <p:font typeface="Calibri"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57" d="100"/>
          <a:sy n="157" d="100"/>
        </p:scale>
        <p:origin x="-294" y="-1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2.png>
</file>

<file path=ppt/media/image3.jp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73218404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9f13a7c14f_2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g19f13a7c14f_2_5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25b3e93ba4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0" name="Google Shape;190;g25b3e93ba47_0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5b3e93ba4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1" name="Google Shape;201;g25b3e93ba47_0_2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9f13a7c14f_2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0" name="Google Shape;210;g19f13a7c14f_2_26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5b3e93ba4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0" name="Google Shape;110;g25b3e93ba47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9f13a7c14f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19f13a7c14f_2_5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9f13a7c14f_2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g19f13a7c14f_2_6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9f13a7c14f_2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g19f13a7c14f_2_8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9f13a7c14f_2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g19f13a7c14f_2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9f13a7c14f_2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2" name="Google Shape;162;g19f13a7c14f_2_9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5b2d9d74d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g25b2d9d74dd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5b3e93ba4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g25b3e93ba47_0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2"/>
        <p:cNvGrpSpPr/>
        <p:nvPr/>
      </p:nvGrpSpPr>
      <p:grpSpPr>
        <a:xfrm>
          <a:off x="0" y="0"/>
          <a:ext cx="0" cy="0"/>
          <a:chOff x="0" y="0"/>
          <a:chExt cx="0" cy="0"/>
        </a:xfrm>
      </p:grpSpPr>
      <p:sp>
        <p:nvSpPr>
          <p:cNvPr id="53" name="Google Shape;53;p14"/>
          <p:cNvSpPr>
            <a:spLocks noGrp="1"/>
          </p:cNvSpPr>
          <p:nvPr>
            <p:ph type="pic" idx="2"/>
          </p:nvPr>
        </p:nvSpPr>
        <p:spPr>
          <a:xfrm>
            <a:off x="3553944" y="-1269145"/>
            <a:ext cx="4895246" cy="4895246"/>
          </a:xfrm>
          <a:prstGeom prst="rect">
            <a:avLst/>
          </a:prstGeom>
          <a:noFill/>
          <a:ln>
            <a:noFill/>
          </a:ln>
        </p:spPr>
      </p:sp>
    </p:spTree>
  </p:cSld>
  <p:clrMapOvr>
    <a:masterClrMapping/>
  </p:clrMapOvr>
  <p:extLst>
    <p:ext uri="{DCECCB84-F9BA-43D5-87BE-67443E8EF086}">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Vertical Text">
  <p:cSld name="1_Title and Vertical Text">
    <p:spTree>
      <p:nvGrpSpPr>
        <p:cNvPr id="1" name="Shape 54"/>
        <p:cNvGrpSpPr/>
        <p:nvPr/>
      </p:nvGrpSpPr>
      <p:grpSpPr>
        <a:xfrm>
          <a:off x="0" y="0"/>
          <a:ext cx="0" cy="0"/>
          <a:chOff x="0" y="0"/>
          <a:chExt cx="0" cy="0"/>
        </a:xfrm>
      </p:grpSpPr>
      <p:sp>
        <p:nvSpPr>
          <p:cNvPr id="55" name="Google Shape;55;p15"/>
          <p:cNvSpPr>
            <a:spLocks noGrp="1"/>
          </p:cNvSpPr>
          <p:nvPr>
            <p:ph type="pic" idx="2"/>
          </p:nvPr>
        </p:nvSpPr>
        <p:spPr>
          <a:xfrm>
            <a:off x="2477861" y="-28169"/>
            <a:ext cx="6723290" cy="5181194"/>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56"/>
        <p:cNvGrpSpPr/>
        <p:nvPr/>
      </p:nvGrpSpPr>
      <p:grpSpPr>
        <a:xfrm>
          <a:off x="0" y="0"/>
          <a:ext cx="0" cy="0"/>
          <a:chOff x="0" y="0"/>
          <a:chExt cx="0" cy="0"/>
        </a:xfrm>
      </p:grpSpPr>
      <p:sp>
        <p:nvSpPr>
          <p:cNvPr id="57" name="Google Shape;57;p16"/>
          <p:cNvSpPr>
            <a:spLocks noGrp="1"/>
          </p:cNvSpPr>
          <p:nvPr>
            <p:ph type="pic" idx="2"/>
          </p:nvPr>
        </p:nvSpPr>
        <p:spPr>
          <a:xfrm>
            <a:off x="6583651" y="2478825"/>
            <a:ext cx="4021756" cy="4021755"/>
          </a:xfrm>
          <a:prstGeom prst="rect">
            <a:avLst/>
          </a:prstGeom>
          <a:noFill/>
          <a:ln>
            <a:noFill/>
          </a:ln>
        </p:spPr>
      </p:sp>
      <p:sp>
        <p:nvSpPr>
          <p:cNvPr id="58" name="Google Shape;58;p16"/>
          <p:cNvSpPr>
            <a:spLocks noGrp="1"/>
          </p:cNvSpPr>
          <p:nvPr>
            <p:ph type="pic" idx="3"/>
          </p:nvPr>
        </p:nvSpPr>
        <p:spPr>
          <a:xfrm>
            <a:off x="-2764970" y="-3328987"/>
            <a:ext cx="9265782" cy="9265989"/>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59"/>
        <p:cNvGrpSpPr/>
        <p:nvPr/>
      </p:nvGrpSpPr>
      <p:grpSpPr>
        <a:xfrm>
          <a:off x="0" y="0"/>
          <a:ext cx="0" cy="0"/>
          <a:chOff x="0" y="0"/>
          <a:chExt cx="0" cy="0"/>
        </a:xfrm>
      </p:grpSpPr>
      <p:sp>
        <p:nvSpPr>
          <p:cNvPr id="60" name="Google Shape;60;p17"/>
          <p:cNvSpPr>
            <a:spLocks noGrp="1"/>
          </p:cNvSpPr>
          <p:nvPr>
            <p:ph type="pic" idx="2"/>
          </p:nvPr>
        </p:nvSpPr>
        <p:spPr>
          <a:xfrm>
            <a:off x="5756037" y="2023924"/>
            <a:ext cx="4450207" cy="4450207"/>
          </a:xfrm>
          <a:prstGeom prst="rect">
            <a:avLst/>
          </a:prstGeom>
          <a:noFill/>
          <a:ln>
            <a:noFill/>
          </a:ln>
        </p:spPr>
      </p:sp>
      <p:sp>
        <p:nvSpPr>
          <p:cNvPr id="61" name="Google Shape;61;p17"/>
          <p:cNvSpPr>
            <a:spLocks noGrp="1"/>
          </p:cNvSpPr>
          <p:nvPr>
            <p:ph type="pic" idx="3"/>
          </p:nvPr>
        </p:nvSpPr>
        <p:spPr>
          <a:xfrm>
            <a:off x="3944286" y="-56214"/>
            <a:ext cx="6340569" cy="6340569"/>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62"/>
        <p:cNvGrpSpPr/>
        <p:nvPr/>
      </p:nvGrpSpPr>
      <p:grpSpPr>
        <a:xfrm>
          <a:off x="0" y="0"/>
          <a:ext cx="0" cy="0"/>
          <a:chOff x="0" y="0"/>
          <a:chExt cx="0" cy="0"/>
        </a:xfrm>
      </p:grpSpPr>
      <p:sp>
        <p:nvSpPr>
          <p:cNvPr id="63" name="Google Shape;63;p18"/>
          <p:cNvSpPr>
            <a:spLocks noGrp="1"/>
          </p:cNvSpPr>
          <p:nvPr>
            <p:ph type="pic" idx="2"/>
          </p:nvPr>
        </p:nvSpPr>
        <p:spPr>
          <a:xfrm>
            <a:off x="-1560948" y="-1719829"/>
            <a:ext cx="4642028" cy="4642028"/>
          </a:xfrm>
          <a:prstGeom prst="rect">
            <a:avLst/>
          </a:prstGeom>
          <a:noFill/>
          <a:ln>
            <a:noFill/>
          </a:ln>
        </p:spPr>
      </p:sp>
      <p:sp>
        <p:nvSpPr>
          <p:cNvPr id="64" name="Google Shape;64;p18"/>
          <p:cNvSpPr>
            <a:spLocks noGrp="1"/>
          </p:cNvSpPr>
          <p:nvPr>
            <p:ph type="pic" idx="3"/>
          </p:nvPr>
        </p:nvSpPr>
        <p:spPr>
          <a:xfrm>
            <a:off x="-1334358" y="-1698689"/>
            <a:ext cx="7296046" cy="7296046"/>
          </a:xfrm>
          <a:prstGeom prst="rect">
            <a:avLst/>
          </a:prstGeom>
          <a:noFill/>
          <a:ln>
            <a:noFill/>
          </a:ln>
        </p:spPr>
      </p:sp>
      <p:sp>
        <p:nvSpPr>
          <p:cNvPr id="65" name="Google Shape;65;p18"/>
          <p:cNvSpPr>
            <a:spLocks noGrp="1"/>
          </p:cNvSpPr>
          <p:nvPr>
            <p:ph type="pic" idx="4"/>
          </p:nvPr>
        </p:nvSpPr>
        <p:spPr>
          <a:xfrm>
            <a:off x="386172" y="-1540364"/>
            <a:ext cx="8329613" cy="8329613"/>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66"/>
        <p:cNvGrpSpPr/>
        <p:nvPr/>
      </p:nvGrpSpPr>
      <p:grpSpPr>
        <a:xfrm>
          <a:off x="0" y="0"/>
          <a:ext cx="0" cy="0"/>
          <a:chOff x="0" y="0"/>
          <a:chExt cx="0" cy="0"/>
        </a:xfrm>
      </p:grpSpPr>
      <p:sp>
        <p:nvSpPr>
          <p:cNvPr id="67" name="Google Shape;67;p19"/>
          <p:cNvSpPr>
            <a:spLocks noGrp="1"/>
          </p:cNvSpPr>
          <p:nvPr>
            <p:ph type="pic" idx="2"/>
          </p:nvPr>
        </p:nvSpPr>
        <p:spPr>
          <a:xfrm>
            <a:off x="669842" y="-1269145"/>
            <a:ext cx="7779348" cy="7779347"/>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68"/>
        <p:cNvGrpSpPr/>
        <p:nvPr/>
      </p:nvGrpSpPr>
      <p:grpSpPr>
        <a:xfrm>
          <a:off x="0" y="0"/>
          <a:ext cx="0" cy="0"/>
          <a:chOff x="0" y="0"/>
          <a:chExt cx="0" cy="0"/>
        </a:xfrm>
      </p:grpSpPr>
      <p:sp>
        <p:nvSpPr>
          <p:cNvPr id="69" name="Google Shape;69;p20"/>
          <p:cNvSpPr>
            <a:spLocks noGrp="1"/>
          </p:cNvSpPr>
          <p:nvPr>
            <p:ph type="pic" idx="2"/>
          </p:nvPr>
        </p:nvSpPr>
        <p:spPr>
          <a:xfrm>
            <a:off x="1707062" y="1301748"/>
            <a:ext cx="3028135" cy="3028135"/>
          </a:xfrm>
          <a:prstGeom prst="rect">
            <a:avLst/>
          </a:prstGeom>
          <a:noFill/>
          <a:ln>
            <a:noFill/>
          </a:ln>
        </p:spPr>
      </p:sp>
      <p:sp>
        <p:nvSpPr>
          <p:cNvPr id="70" name="Google Shape;70;p20"/>
          <p:cNvSpPr>
            <a:spLocks noGrp="1"/>
          </p:cNvSpPr>
          <p:nvPr>
            <p:ph type="pic" idx="3"/>
          </p:nvPr>
        </p:nvSpPr>
        <p:spPr>
          <a:xfrm>
            <a:off x="3682788" y="1301748"/>
            <a:ext cx="3028135" cy="3028135"/>
          </a:xfrm>
          <a:prstGeom prst="rect">
            <a:avLst/>
          </a:prstGeom>
          <a:noFill/>
          <a:ln>
            <a:noFill/>
          </a:ln>
        </p:spPr>
      </p:sp>
      <p:sp>
        <p:nvSpPr>
          <p:cNvPr id="71" name="Google Shape;71;p20"/>
          <p:cNvSpPr>
            <a:spLocks noGrp="1"/>
          </p:cNvSpPr>
          <p:nvPr>
            <p:ph type="pic" idx="4"/>
          </p:nvPr>
        </p:nvSpPr>
        <p:spPr>
          <a:xfrm>
            <a:off x="5658515" y="1301749"/>
            <a:ext cx="3028135" cy="3028135"/>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72"/>
        <p:cNvGrpSpPr/>
        <p:nvPr/>
      </p:nvGrpSpPr>
      <p:grpSpPr>
        <a:xfrm>
          <a:off x="0" y="0"/>
          <a:ext cx="0" cy="0"/>
          <a:chOff x="0" y="0"/>
          <a:chExt cx="0" cy="0"/>
        </a:xfrm>
      </p:grpSpPr>
      <p:sp>
        <p:nvSpPr>
          <p:cNvPr id="73" name="Google Shape;73;p21"/>
          <p:cNvSpPr>
            <a:spLocks noGrp="1"/>
          </p:cNvSpPr>
          <p:nvPr>
            <p:ph type="pic" idx="2"/>
          </p:nvPr>
        </p:nvSpPr>
        <p:spPr>
          <a:xfrm>
            <a:off x="1478793" y="1898167"/>
            <a:ext cx="1336432" cy="1336432"/>
          </a:xfrm>
          <a:prstGeom prst="rect">
            <a:avLst/>
          </a:prstGeom>
          <a:noFill/>
          <a:ln>
            <a:noFill/>
          </a:ln>
        </p:spPr>
      </p:sp>
      <p:sp>
        <p:nvSpPr>
          <p:cNvPr id="74" name="Google Shape;74;p21"/>
          <p:cNvSpPr>
            <a:spLocks noGrp="1"/>
          </p:cNvSpPr>
          <p:nvPr>
            <p:ph type="pic" idx="3"/>
          </p:nvPr>
        </p:nvSpPr>
        <p:spPr>
          <a:xfrm>
            <a:off x="3899811" y="1898166"/>
            <a:ext cx="1336432" cy="1336432"/>
          </a:xfrm>
          <a:prstGeom prst="rect">
            <a:avLst/>
          </a:prstGeom>
          <a:noFill/>
          <a:ln>
            <a:noFill/>
          </a:ln>
        </p:spPr>
      </p:sp>
      <p:sp>
        <p:nvSpPr>
          <p:cNvPr id="75" name="Google Shape;75;p21"/>
          <p:cNvSpPr>
            <a:spLocks noGrp="1"/>
          </p:cNvSpPr>
          <p:nvPr>
            <p:ph type="pic" idx="4"/>
          </p:nvPr>
        </p:nvSpPr>
        <p:spPr>
          <a:xfrm>
            <a:off x="6320830" y="1898166"/>
            <a:ext cx="1334853" cy="1336432"/>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76"/>
        <p:cNvGrpSpPr/>
        <p:nvPr/>
      </p:nvGrpSpPr>
      <p:grpSpPr>
        <a:xfrm>
          <a:off x="0" y="0"/>
          <a:ext cx="0" cy="0"/>
          <a:chOff x="0" y="0"/>
          <a:chExt cx="0" cy="0"/>
        </a:xfrm>
      </p:grpSpPr>
      <p:sp>
        <p:nvSpPr>
          <p:cNvPr id="77" name="Google Shape;77;p22"/>
          <p:cNvSpPr>
            <a:spLocks noGrp="1"/>
          </p:cNvSpPr>
          <p:nvPr>
            <p:ph type="pic" idx="2"/>
          </p:nvPr>
        </p:nvSpPr>
        <p:spPr>
          <a:xfrm>
            <a:off x="3855957" y="2648659"/>
            <a:ext cx="1432088" cy="1432089"/>
          </a:xfrm>
          <a:prstGeom prst="rect">
            <a:avLst/>
          </a:prstGeom>
          <a:noFill/>
          <a:ln>
            <a:noFill/>
          </a:ln>
        </p:spPr>
      </p:sp>
      <p:sp>
        <p:nvSpPr>
          <p:cNvPr id="78" name="Google Shape;78;p22"/>
          <p:cNvSpPr>
            <a:spLocks noGrp="1"/>
          </p:cNvSpPr>
          <p:nvPr>
            <p:ph type="pic" idx="3"/>
          </p:nvPr>
        </p:nvSpPr>
        <p:spPr>
          <a:xfrm>
            <a:off x="3855957" y="1062752"/>
            <a:ext cx="1432088" cy="1432089"/>
          </a:xfrm>
          <a:prstGeom prst="rect">
            <a:avLst/>
          </a:prstGeom>
          <a:noFill/>
          <a:ln>
            <a:noFill/>
          </a:ln>
        </p:spPr>
      </p:sp>
      <p:sp>
        <p:nvSpPr>
          <p:cNvPr id="79" name="Google Shape;79;p22"/>
          <p:cNvSpPr>
            <a:spLocks noGrp="1"/>
          </p:cNvSpPr>
          <p:nvPr>
            <p:ph type="pic" idx="4"/>
          </p:nvPr>
        </p:nvSpPr>
        <p:spPr>
          <a:xfrm>
            <a:off x="3074015" y="1855704"/>
            <a:ext cx="1432089" cy="1432089"/>
          </a:xfrm>
          <a:prstGeom prst="rect">
            <a:avLst/>
          </a:prstGeom>
          <a:noFill/>
          <a:ln>
            <a:noFill/>
          </a:ln>
        </p:spPr>
      </p:sp>
      <p:sp>
        <p:nvSpPr>
          <p:cNvPr id="80" name="Google Shape;80;p22"/>
          <p:cNvSpPr>
            <a:spLocks noGrp="1"/>
          </p:cNvSpPr>
          <p:nvPr>
            <p:ph type="pic" idx="5"/>
          </p:nvPr>
        </p:nvSpPr>
        <p:spPr>
          <a:xfrm>
            <a:off x="4637897" y="1855703"/>
            <a:ext cx="1432088" cy="1432089"/>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81"/>
        <p:cNvGrpSpPr/>
        <p:nvPr/>
      </p:nvGrpSpPr>
      <p:grpSpPr>
        <a:xfrm>
          <a:off x="0" y="0"/>
          <a:ext cx="0" cy="0"/>
          <a:chOff x="0" y="0"/>
          <a:chExt cx="0" cy="0"/>
        </a:xfrm>
      </p:grpSpPr>
      <p:sp>
        <p:nvSpPr>
          <p:cNvPr id="82" name="Google Shape;82;p23"/>
          <p:cNvSpPr txBox="1">
            <a:spLocks noGrp="1"/>
          </p:cNvSpPr>
          <p:nvPr>
            <p:ph type="title"/>
          </p:nvPr>
        </p:nvSpPr>
        <p:spPr>
          <a:xfrm>
            <a:off x="0" y="0"/>
            <a:ext cx="2250000" cy="22500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83" name="Google Shape;83;p23"/>
          <p:cNvSpPr txBox="1">
            <a:spLocks noGrp="1"/>
          </p:cNvSpPr>
          <p:nvPr>
            <p:ph type="body" idx="1"/>
          </p:nvPr>
        </p:nvSpPr>
        <p:spPr>
          <a:xfrm>
            <a:off x="0" y="0"/>
            <a:ext cx="2250000" cy="22500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84" name="Google Shape;84;p23"/>
          <p:cNvSpPr txBox="1">
            <a:spLocks noGrp="1"/>
          </p:cNvSpPr>
          <p:nvPr>
            <p:ph type="dt" idx="10"/>
          </p:nvPr>
        </p:nvSpPr>
        <p:spPr>
          <a:xfrm>
            <a:off x="0" y="0"/>
            <a:ext cx="2250000" cy="2250000"/>
          </a:xfrm>
          <a:prstGeom prst="rect">
            <a:avLst/>
          </a:prstGeom>
          <a:noFill/>
          <a:ln>
            <a:noFill/>
          </a:ln>
        </p:spPr>
        <p:txBody>
          <a:bodyPr spcFirstLastPara="1" wrap="square" lIns="68575" tIns="34275" rIns="68575" bIns="34275" anchor="t" anchorCtr="0">
            <a:noAutofit/>
          </a:bodyPr>
          <a:lstStyle>
            <a:lvl1pPr marR="0" lvl="0" algn="l" rtl="0">
              <a:spcBef>
                <a:spcPts val="0"/>
              </a:spcBef>
              <a:spcAft>
                <a:spcPts val="0"/>
              </a:spcAft>
              <a:buSzPts val="1100"/>
              <a:buNone/>
              <a:defRPr sz="1400">
                <a:solidFill>
                  <a:schemeClr val="dk1"/>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85" name="Google Shape;85;p23"/>
          <p:cNvSpPr txBox="1">
            <a:spLocks noGrp="1"/>
          </p:cNvSpPr>
          <p:nvPr>
            <p:ph type="ftr" idx="11"/>
          </p:nvPr>
        </p:nvSpPr>
        <p:spPr>
          <a:xfrm>
            <a:off x="0" y="0"/>
            <a:ext cx="2250000" cy="2250000"/>
          </a:xfrm>
          <a:prstGeom prst="rect">
            <a:avLst/>
          </a:prstGeom>
          <a:noFill/>
          <a:ln>
            <a:noFill/>
          </a:ln>
        </p:spPr>
        <p:txBody>
          <a:bodyPr spcFirstLastPara="1" wrap="square" lIns="68575" tIns="34275" rIns="68575" bIns="34275" anchor="t" anchorCtr="0">
            <a:noAutofit/>
          </a:bodyPr>
          <a:lstStyle>
            <a:lvl1pPr marR="0" lvl="0" algn="l" rtl="0">
              <a:spcBef>
                <a:spcPts val="0"/>
              </a:spcBef>
              <a:spcAft>
                <a:spcPts val="0"/>
              </a:spcAft>
              <a:buSzPts val="1100"/>
              <a:buNone/>
              <a:defRPr sz="1400">
                <a:solidFill>
                  <a:schemeClr val="dk1"/>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86" name="Google Shape;86;p23"/>
          <p:cNvSpPr txBox="1">
            <a:spLocks noGrp="1"/>
          </p:cNvSpPr>
          <p:nvPr>
            <p:ph type="sldNum" idx="12"/>
          </p:nvPr>
        </p:nvSpPr>
        <p:spPr>
          <a:xfrm>
            <a:off x="0" y="0"/>
            <a:ext cx="2250000" cy="2250000"/>
          </a:xfrm>
          <a:prstGeom prst="rect">
            <a:avLst/>
          </a:prstGeom>
          <a:noFill/>
          <a:ln>
            <a:noFill/>
          </a:ln>
        </p:spPr>
        <p:txBody>
          <a:bodyPr spcFirstLastPara="1" wrap="square" lIns="68575" tIns="34275" rIns="68575" bIns="34275" anchor="t" anchorCtr="0">
            <a:noAutofit/>
          </a:bodyPr>
          <a:lstStyle>
            <a:lvl1pPr marL="0" marR="0" lvl="0" indent="0" algn="l" rtl="0">
              <a:spcBef>
                <a:spcPts val="0"/>
              </a:spcBef>
              <a:buNone/>
              <a:defRPr sz="1400">
                <a:solidFill>
                  <a:schemeClr val="dk1"/>
                </a:solidFill>
                <a:latin typeface="Calibri"/>
                <a:ea typeface="Calibri"/>
                <a:cs typeface="Calibri"/>
                <a:sym typeface="Calibri"/>
              </a:defRPr>
            </a:lvl1pPr>
            <a:lvl2pPr marL="0" marR="0" lvl="1" indent="0" algn="l" rtl="0">
              <a:spcBef>
                <a:spcPts val="0"/>
              </a:spcBef>
              <a:buNone/>
              <a:defRPr sz="1400">
                <a:solidFill>
                  <a:schemeClr val="dk1"/>
                </a:solidFill>
                <a:latin typeface="Calibri"/>
                <a:ea typeface="Calibri"/>
                <a:cs typeface="Calibri"/>
                <a:sym typeface="Calibri"/>
              </a:defRPr>
            </a:lvl2pPr>
            <a:lvl3pPr marL="0" marR="0" lvl="2" indent="0" algn="l" rtl="0">
              <a:spcBef>
                <a:spcPts val="0"/>
              </a:spcBef>
              <a:buNone/>
              <a:defRPr sz="1400">
                <a:solidFill>
                  <a:schemeClr val="dk1"/>
                </a:solidFill>
                <a:latin typeface="Calibri"/>
                <a:ea typeface="Calibri"/>
                <a:cs typeface="Calibri"/>
                <a:sym typeface="Calibri"/>
              </a:defRPr>
            </a:lvl3pPr>
            <a:lvl4pPr marL="0" marR="0" lvl="3" indent="0" algn="l" rtl="0">
              <a:spcBef>
                <a:spcPts val="0"/>
              </a:spcBef>
              <a:buNone/>
              <a:defRPr sz="1400">
                <a:solidFill>
                  <a:schemeClr val="dk1"/>
                </a:solidFill>
                <a:latin typeface="Calibri"/>
                <a:ea typeface="Calibri"/>
                <a:cs typeface="Calibri"/>
                <a:sym typeface="Calibri"/>
              </a:defRPr>
            </a:lvl4pPr>
            <a:lvl5pPr marL="0" marR="0" lvl="4" indent="0" algn="l" rtl="0">
              <a:spcBef>
                <a:spcPts val="0"/>
              </a:spcBef>
              <a:buNone/>
              <a:defRPr sz="1400">
                <a:solidFill>
                  <a:schemeClr val="dk1"/>
                </a:solidFill>
                <a:latin typeface="Calibri"/>
                <a:ea typeface="Calibri"/>
                <a:cs typeface="Calibri"/>
                <a:sym typeface="Calibri"/>
              </a:defRPr>
            </a:lvl5pPr>
            <a:lvl6pPr marL="0" marR="0" lvl="5" indent="0" algn="l" rtl="0">
              <a:spcBef>
                <a:spcPts val="0"/>
              </a:spcBef>
              <a:buNone/>
              <a:defRPr sz="1400">
                <a:solidFill>
                  <a:schemeClr val="dk1"/>
                </a:solidFill>
                <a:latin typeface="Calibri"/>
                <a:ea typeface="Calibri"/>
                <a:cs typeface="Calibri"/>
                <a:sym typeface="Calibri"/>
              </a:defRPr>
            </a:lvl6pPr>
            <a:lvl7pPr marL="0" marR="0" lvl="6" indent="0" algn="l" rtl="0">
              <a:spcBef>
                <a:spcPts val="0"/>
              </a:spcBef>
              <a:buNone/>
              <a:defRPr sz="1400">
                <a:solidFill>
                  <a:schemeClr val="dk1"/>
                </a:solidFill>
                <a:latin typeface="Calibri"/>
                <a:ea typeface="Calibri"/>
                <a:cs typeface="Calibri"/>
                <a:sym typeface="Calibri"/>
              </a:defRPr>
            </a:lvl7pPr>
            <a:lvl8pPr marL="0" marR="0" lvl="7" indent="0" algn="l" rtl="0">
              <a:spcBef>
                <a:spcPts val="0"/>
              </a:spcBef>
              <a:buNone/>
              <a:defRPr sz="1400">
                <a:solidFill>
                  <a:schemeClr val="dk1"/>
                </a:solidFill>
                <a:latin typeface="Calibri"/>
                <a:ea typeface="Calibri"/>
                <a:cs typeface="Calibri"/>
                <a:sym typeface="Calibri"/>
              </a:defRPr>
            </a:lvl8pPr>
            <a:lvl9pPr marL="0" marR="0" lvl="8" indent="0" algn="l" rtl="0">
              <a:spcBef>
                <a:spcPts val="0"/>
              </a:spcBef>
              <a:buNone/>
              <a:defRPr sz="14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FBAE40"/>
          </p15:clr>
        </p15:guide>
        <p15:guide id="2" pos="288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87"/>
        <p:cNvGrpSpPr/>
        <p:nvPr/>
      </p:nvGrpSpPr>
      <p:grpSpPr>
        <a:xfrm>
          <a:off x="0" y="0"/>
          <a:ext cx="0" cy="0"/>
          <a:chOff x="0" y="0"/>
          <a:chExt cx="0" cy="0"/>
        </a:xfrm>
      </p:grpSpPr>
      <p:sp>
        <p:nvSpPr>
          <p:cNvPr id="88" name="Google Shape;88;p24"/>
          <p:cNvSpPr>
            <a:spLocks noGrp="1"/>
          </p:cNvSpPr>
          <p:nvPr>
            <p:ph type="pic" idx="2"/>
          </p:nvPr>
        </p:nvSpPr>
        <p:spPr>
          <a:xfrm>
            <a:off x="3118520" y="1538882"/>
            <a:ext cx="4895735" cy="4895735"/>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89"/>
        <p:cNvGrpSpPr/>
        <p:nvPr/>
      </p:nvGrpSpPr>
      <p:grpSpPr>
        <a:xfrm>
          <a:off x="0" y="0"/>
          <a:ext cx="0" cy="0"/>
          <a:chOff x="0" y="0"/>
          <a:chExt cx="0" cy="0"/>
        </a:xfrm>
      </p:grpSpPr>
      <p:sp>
        <p:nvSpPr>
          <p:cNvPr id="90" name="Google Shape;90;p25"/>
          <p:cNvSpPr>
            <a:spLocks noGrp="1"/>
          </p:cNvSpPr>
          <p:nvPr>
            <p:ph type="pic" idx="2"/>
          </p:nvPr>
        </p:nvSpPr>
        <p:spPr>
          <a:xfrm>
            <a:off x="7533171" y="3571875"/>
            <a:ext cx="2513321" cy="2513322"/>
          </a:xfrm>
          <a:prstGeom prst="rect">
            <a:avLst/>
          </a:prstGeom>
          <a:noFill/>
          <a:ln>
            <a:noFill/>
          </a:ln>
        </p:spPr>
      </p:sp>
      <p:sp>
        <p:nvSpPr>
          <p:cNvPr id="91" name="Google Shape;91;p25"/>
          <p:cNvSpPr>
            <a:spLocks noGrp="1"/>
          </p:cNvSpPr>
          <p:nvPr>
            <p:ph type="pic" idx="3"/>
          </p:nvPr>
        </p:nvSpPr>
        <p:spPr>
          <a:xfrm>
            <a:off x="-3099385" y="-164307"/>
            <a:ext cx="6586916" cy="6586916"/>
          </a:xfrm>
          <a:prstGeom prst="rect">
            <a:avLst/>
          </a:prstGeom>
          <a:noFill/>
          <a:ln>
            <a:noFill/>
          </a:ln>
        </p:spPr>
      </p:sp>
      <p:sp>
        <p:nvSpPr>
          <p:cNvPr id="92" name="Google Shape;92;p25"/>
          <p:cNvSpPr>
            <a:spLocks noGrp="1"/>
          </p:cNvSpPr>
          <p:nvPr>
            <p:ph type="pic" idx="4"/>
          </p:nvPr>
        </p:nvSpPr>
        <p:spPr>
          <a:xfrm>
            <a:off x="-213536" y="-4141595"/>
            <a:ext cx="8021828" cy="8021828"/>
          </a:xfrm>
          <a:prstGeom prst="rect">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p:spTree>
      <p:nvGrpSpPr>
        <p:cNvPr id="1" name="Shape 93"/>
        <p:cNvGrpSpPr/>
        <p:nvPr/>
      </p:nvGrpSpPr>
      <p:grpSpPr>
        <a:xfrm>
          <a:off x="0" y="0"/>
          <a:ext cx="0" cy="0"/>
          <a:chOff x="0" y="0"/>
          <a:chExt cx="0" cy="0"/>
        </a:xfrm>
      </p:grpSpPr>
      <p:sp>
        <p:nvSpPr>
          <p:cNvPr id="94" name="Google Shape;94;p26"/>
          <p:cNvSpPr>
            <a:spLocks noGrp="1"/>
          </p:cNvSpPr>
          <p:nvPr>
            <p:ph type="pic" idx="2"/>
          </p:nvPr>
        </p:nvSpPr>
        <p:spPr>
          <a:xfrm>
            <a:off x="4090129" y="396808"/>
            <a:ext cx="6695970" cy="6695971"/>
          </a:xfrm>
          <a:prstGeom prst="rect">
            <a:avLst/>
          </a:prstGeom>
          <a:noFill/>
          <a:ln>
            <a:noFill/>
          </a:ln>
        </p:spPr>
      </p:sp>
      <p:sp>
        <p:nvSpPr>
          <p:cNvPr id="95" name="Google Shape;95;p26"/>
          <p:cNvSpPr>
            <a:spLocks noGrp="1"/>
          </p:cNvSpPr>
          <p:nvPr>
            <p:ph type="pic" idx="3"/>
          </p:nvPr>
        </p:nvSpPr>
        <p:spPr>
          <a:xfrm>
            <a:off x="7339421" y="3346065"/>
            <a:ext cx="3409846" cy="3409846"/>
          </a:xfrm>
          <a:prstGeom prst="rect">
            <a:avLst/>
          </a:prstGeom>
          <a:noFill/>
          <a:ln>
            <a:noFill/>
          </a:ln>
        </p:spPr>
      </p:sp>
      <p:sp>
        <p:nvSpPr>
          <p:cNvPr id="96" name="Google Shape;96;p26"/>
          <p:cNvSpPr>
            <a:spLocks noGrp="1"/>
          </p:cNvSpPr>
          <p:nvPr>
            <p:ph type="pic" idx="4"/>
          </p:nvPr>
        </p:nvSpPr>
        <p:spPr>
          <a:xfrm>
            <a:off x="1369657" y="-2545119"/>
            <a:ext cx="8189405" cy="8189406"/>
          </a:xfrm>
          <a:prstGeom prst="rect">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Vertical Title and Text" type="vertTitleAndTx">
  <p:cSld name="VERTICAL_TITLE_AND_VERTICAL_TEXT">
    <p:spTree>
      <p:nvGrpSpPr>
        <p:cNvPr id="1" name="Shape 97"/>
        <p:cNvGrpSpPr/>
        <p:nvPr/>
      </p:nvGrpSpPr>
      <p:grpSpPr>
        <a:xfrm>
          <a:off x="0" y="0"/>
          <a:ext cx="0" cy="0"/>
          <a:chOff x="0" y="0"/>
          <a:chExt cx="0" cy="0"/>
        </a:xfrm>
      </p:grpSpPr>
      <p:sp>
        <p:nvSpPr>
          <p:cNvPr id="98" name="Google Shape;98;p27"/>
          <p:cNvSpPr txBox="1">
            <a:spLocks noGrp="1"/>
          </p:cNvSpPr>
          <p:nvPr>
            <p:ph type="title"/>
          </p:nvPr>
        </p:nvSpPr>
        <p:spPr>
          <a:xfrm rot="5400000">
            <a:off x="5350073" y="1467445"/>
            <a:ext cx="4358879" cy="1971675"/>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99" name="Google Shape;99;p27"/>
          <p:cNvSpPr txBox="1">
            <a:spLocks noGrp="1"/>
          </p:cNvSpPr>
          <p:nvPr>
            <p:ph type="body" idx="1"/>
          </p:nvPr>
        </p:nvSpPr>
        <p:spPr>
          <a:xfrm rot="5400000">
            <a:off x="1349573" y="-447080"/>
            <a:ext cx="4358879" cy="5800725"/>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00" name="Google Shape;100;p2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t" anchorCtr="0">
            <a:noAutofit/>
          </a:bodyPr>
          <a:lstStyle>
            <a:lvl1pPr marR="0" lvl="0" algn="l" rtl="0">
              <a:spcBef>
                <a:spcPts val="0"/>
              </a:spcBef>
              <a:spcAft>
                <a:spcPts val="0"/>
              </a:spcAft>
              <a:buSzPts val="1100"/>
              <a:buNone/>
              <a:defRPr sz="1400">
                <a:solidFill>
                  <a:schemeClr val="dk1"/>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01" name="Google Shape;101;p2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t" anchorCtr="0">
            <a:noAutofit/>
          </a:bodyPr>
          <a:lstStyle>
            <a:lvl1pPr marR="0" lvl="0" algn="l" rtl="0">
              <a:spcBef>
                <a:spcPts val="0"/>
              </a:spcBef>
              <a:spcAft>
                <a:spcPts val="0"/>
              </a:spcAft>
              <a:buSzPts val="1100"/>
              <a:buNone/>
              <a:defRPr sz="1400">
                <a:solidFill>
                  <a:schemeClr val="dk1"/>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02" name="Google Shape;102;p27"/>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t" anchorCtr="0">
            <a:noAutofit/>
          </a:bodyPr>
          <a:lstStyle>
            <a:lvl1pPr marL="0" marR="0" lvl="0" indent="0" algn="l" rtl="0">
              <a:spcBef>
                <a:spcPts val="0"/>
              </a:spcBef>
              <a:buNone/>
              <a:defRPr sz="1400">
                <a:solidFill>
                  <a:schemeClr val="dk1"/>
                </a:solidFill>
                <a:latin typeface="Calibri"/>
                <a:ea typeface="Calibri"/>
                <a:cs typeface="Calibri"/>
                <a:sym typeface="Calibri"/>
              </a:defRPr>
            </a:lvl1pPr>
            <a:lvl2pPr marL="0" marR="0" lvl="1" indent="0" algn="l" rtl="0">
              <a:spcBef>
                <a:spcPts val="0"/>
              </a:spcBef>
              <a:buNone/>
              <a:defRPr sz="1400">
                <a:solidFill>
                  <a:schemeClr val="dk1"/>
                </a:solidFill>
                <a:latin typeface="Calibri"/>
                <a:ea typeface="Calibri"/>
                <a:cs typeface="Calibri"/>
                <a:sym typeface="Calibri"/>
              </a:defRPr>
            </a:lvl2pPr>
            <a:lvl3pPr marL="0" marR="0" lvl="2" indent="0" algn="l" rtl="0">
              <a:spcBef>
                <a:spcPts val="0"/>
              </a:spcBef>
              <a:buNone/>
              <a:defRPr sz="1400">
                <a:solidFill>
                  <a:schemeClr val="dk1"/>
                </a:solidFill>
                <a:latin typeface="Calibri"/>
                <a:ea typeface="Calibri"/>
                <a:cs typeface="Calibri"/>
                <a:sym typeface="Calibri"/>
              </a:defRPr>
            </a:lvl3pPr>
            <a:lvl4pPr marL="0" marR="0" lvl="3" indent="0" algn="l" rtl="0">
              <a:spcBef>
                <a:spcPts val="0"/>
              </a:spcBef>
              <a:buNone/>
              <a:defRPr sz="1400">
                <a:solidFill>
                  <a:schemeClr val="dk1"/>
                </a:solidFill>
                <a:latin typeface="Calibri"/>
                <a:ea typeface="Calibri"/>
                <a:cs typeface="Calibri"/>
                <a:sym typeface="Calibri"/>
              </a:defRPr>
            </a:lvl4pPr>
            <a:lvl5pPr marL="0" marR="0" lvl="4" indent="0" algn="l" rtl="0">
              <a:spcBef>
                <a:spcPts val="0"/>
              </a:spcBef>
              <a:buNone/>
              <a:defRPr sz="1400">
                <a:solidFill>
                  <a:schemeClr val="dk1"/>
                </a:solidFill>
                <a:latin typeface="Calibri"/>
                <a:ea typeface="Calibri"/>
                <a:cs typeface="Calibri"/>
                <a:sym typeface="Calibri"/>
              </a:defRPr>
            </a:lvl5pPr>
            <a:lvl6pPr marL="0" marR="0" lvl="5" indent="0" algn="l" rtl="0">
              <a:spcBef>
                <a:spcPts val="0"/>
              </a:spcBef>
              <a:buNone/>
              <a:defRPr sz="1400">
                <a:solidFill>
                  <a:schemeClr val="dk1"/>
                </a:solidFill>
                <a:latin typeface="Calibri"/>
                <a:ea typeface="Calibri"/>
                <a:cs typeface="Calibri"/>
                <a:sym typeface="Calibri"/>
              </a:defRPr>
            </a:lvl6pPr>
            <a:lvl7pPr marL="0" marR="0" lvl="6" indent="0" algn="l" rtl="0">
              <a:spcBef>
                <a:spcPts val="0"/>
              </a:spcBef>
              <a:buNone/>
              <a:defRPr sz="1400">
                <a:solidFill>
                  <a:schemeClr val="dk1"/>
                </a:solidFill>
                <a:latin typeface="Calibri"/>
                <a:ea typeface="Calibri"/>
                <a:cs typeface="Calibri"/>
                <a:sym typeface="Calibri"/>
              </a:defRPr>
            </a:lvl7pPr>
            <a:lvl8pPr marL="0" marR="0" lvl="7" indent="0" algn="l" rtl="0">
              <a:spcBef>
                <a:spcPts val="0"/>
              </a:spcBef>
              <a:buNone/>
              <a:defRPr sz="1400">
                <a:solidFill>
                  <a:schemeClr val="dk1"/>
                </a:solidFill>
                <a:latin typeface="Calibri"/>
                <a:ea typeface="Calibri"/>
                <a:cs typeface="Calibri"/>
                <a:sym typeface="Calibri"/>
              </a:defRPr>
            </a:lvl8pPr>
            <a:lvl9pPr marL="0" marR="0" lvl="8" indent="0" algn="l" rtl="0">
              <a:spcBef>
                <a:spcPts val="0"/>
              </a:spcBef>
              <a:buNone/>
              <a:defRPr sz="14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pic>
        <p:nvPicPr>
          <p:cNvPr id="51" name="Google Shape;51;p13" descr="Background pattern&#10;&#10;Description automatically generated"/>
          <p:cNvPicPr preferRelativeResize="0"/>
          <p:nvPr/>
        </p:nvPicPr>
        <p:blipFill rotWithShape="1">
          <a:blip r:embed="rId16">
            <a:alphaModFix/>
          </a:blip>
          <a:srcRect/>
          <a:stretch/>
        </p:blipFill>
        <p:spPr>
          <a:xfrm>
            <a:off x="0" y="0"/>
            <a:ext cx="9144000" cy="51435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Varadagarwal123/Mental_Fitness_Tracker/tree/main" TargetMode="External"/><Relationship Id="rId3" Type="http://schemas.openxmlformats.org/officeDocument/2006/relationships/hyperlink" Target="https://www.skillsbuild.org/" TargetMode="External"/><Relationship Id="rId7" Type="http://schemas.openxmlformats.org/officeDocument/2006/relationships/hyperlink" Target="https://github.com/yourusername/mental-fitness-tracker" TargetMode="External"/><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hyperlink" Target="https://www.youtube.com/@krishnaik06" TargetMode="External"/><Relationship Id="rId5" Type="http://schemas.openxmlformats.org/officeDocument/2006/relationships/hyperlink" Target="https://www.youtube.com/" TargetMode="External"/><Relationship Id="rId4" Type="http://schemas.openxmlformats.org/officeDocument/2006/relationships/hyperlink" Target="https://skills.yourlearning.ibm.com/"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4.xml"/><Relationship Id="rId5" Type="http://schemas.openxmlformats.org/officeDocument/2006/relationships/image" Target="../media/image4.pn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8"/>
          <p:cNvSpPr txBox="1"/>
          <p:nvPr/>
        </p:nvSpPr>
        <p:spPr>
          <a:xfrm>
            <a:off x="1410738" y="1767460"/>
            <a:ext cx="6322500" cy="16086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GB" sz="5000">
                <a:solidFill>
                  <a:schemeClr val="lt1"/>
                </a:solidFill>
                <a:latin typeface="Coda"/>
                <a:ea typeface="Coda"/>
                <a:cs typeface="Coda"/>
                <a:sym typeface="Coda"/>
              </a:rPr>
              <a:t>Mental Fitness Tracker</a:t>
            </a:r>
            <a:endParaRPr sz="2100" b="0" i="0" u="none" strike="noStrike" cap="none">
              <a:solidFill>
                <a:schemeClr val="lt1"/>
              </a:solidFill>
              <a:latin typeface="Coda"/>
              <a:ea typeface="Coda"/>
              <a:cs typeface="Coda"/>
              <a:sym typeface="Cod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91"/>
        <p:cNvGrpSpPr/>
        <p:nvPr/>
      </p:nvGrpSpPr>
      <p:grpSpPr>
        <a:xfrm>
          <a:off x="0" y="0"/>
          <a:ext cx="0" cy="0"/>
          <a:chOff x="0" y="0"/>
          <a:chExt cx="0" cy="0"/>
        </a:xfrm>
      </p:grpSpPr>
      <p:pic>
        <p:nvPicPr>
          <p:cNvPr id="192" name="Google Shape;192;p37"/>
          <p:cNvPicPr preferRelativeResize="0">
            <a:picLocks noGrp="1"/>
          </p:cNvPicPr>
          <p:nvPr>
            <p:ph type="pic" idx="2"/>
          </p:nvPr>
        </p:nvPicPr>
        <p:blipFill rotWithShape="1">
          <a:blip r:embed="rId3">
            <a:alphaModFix/>
          </a:blip>
          <a:srcRect l="-293" r="13826"/>
          <a:stretch/>
        </p:blipFill>
        <p:spPr>
          <a:xfrm>
            <a:off x="2477860" y="-28169"/>
            <a:ext cx="6723290" cy="5181195"/>
          </a:xfrm>
          <a:prstGeom prst="rect">
            <a:avLst/>
          </a:prstGeom>
          <a:noFill/>
          <a:ln>
            <a:noFill/>
          </a:ln>
        </p:spPr>
      </p:pic>
      <p:sp>
        <p:nvSpPr>
          <p:cNvPr id="193" name="Google Shape;193;p37"/>
          <p:cNvSpPr/>
          <p:nvPr/>
        </p:nvSpPr>
        <p:spPr>
          <a:xfrm>
            <a:off x="1" y="0"/>
            <a:ext cx="7630886" cy="5143500"/>
          </a:xfrm>
          <a:custGeom>
            <a:avLst/>
            <a:gdLst/>
            <a:ahLst/>
            <a:cxnLst/>
            <a:rect l="l" t="t" r="r" b="b"/>
            <a:pathLst>
              <a:path w="10174515" h="6858000" extrusionOk="0">
                <a:moveTo>
                  <a:pt x="0" y="0"/>
                </a:moveTo>
                <a:lnTo>
                  <a:pt x="10174515" y="0"/>
                </a:lnTo>
                <a:lnTo>
                  <a:pt x="3316515" y="6858000"/>
                </a:lnTo>
                <a:lnTo>
                  <a:pt x="0" y="6858000"/>
                </a:lnTo>
                <a:lnTo>
                  <a:pt x="0" y="0"/>
                </a:lnTo>
                <a:close/>
              </a:path>
            </a:pathLst>
          </a:custGeom>
          <a:blipFill rotWithShape="1">
            <a:blip r:embed="rId4">
              <a:alphaModFix/>
            </a:blip>
            <a:stretch>
              <a:fillRect/>
            </a:stretch>
          </a:bli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4" name="Google Shape;194;p37"/>
          <p:cNvSpPr/>
          <p:nvPr/>
        </p:nvSpPr>
        <p:spPr>
          <a:xfrm rot="2700000">
            <a:off x="-1074911" y="-3450015"/>
            <a:ext cx="5442035" cy="9490787"/>
          </a:xfrm>
          <a:prstGeom prst="rect">
            <a:avLst/>
          </a:prstGeom>
          <a:solidFill>
            <a:srgbClr val="F2F2F2">
              <a:alpha val="98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95" name="Google Shape;195;p37"/>
          <p:cNvSpPr/>
          <p:nvPr/>
        </p:nvSpPr>
        <p:spPr>
          <a:xfrm rot="-8100000" flipH="1">
            <a:off x="-382809" y="-688652"/>
            <a:ext cx="968171" cy="1710633"/>
          </a:xfrm>
          <a:prstGeom prst="rect">
            <a:avLst/>
          </a:prstGeom>
          <a:solidFill>
            <a:srgbClr val="11FFF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96" name="Google Shape;196;p37"/>
          <p:cNvSpPr txBox="1"/>
          <p:nvPr/>
        </p:nvSpPr>
        <p:spPr>
          <a:xfrm>
            <a:off x="521494" y="150996"/>
            <a:ext cx="2503800" cy="623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GB" sz="3600" u="sng">
                <a:solidFill>
                  <a:schemeClr val="lt1"/>
                </a:solidFill>
                <a:latin typeface="Coda"/>
                <a:ea typeface="Coda"/>
                <a:cs typeface="Coda"/>
                <a:sym typeface="Coda"/>
              </a:rPr>
              <a:t>Results</a:t>
            </a:r>
            <a:endParaRPr sz="1400" u="sng">
              <a:solidFill>
                <a:schemeClr val="lt1"/>
              </a:solidFill>
              <a:latin typeface="Coda"/>
              <a:ea typeface="Coda"/>
              <a:cs typeface="Coda"/>
              <a:sym typeface="Coda"/>
            </a:endParaRPr>
          </a:p>
        </p:txBody>
      </p:sp>
      <p:sp>
        <p:nvSpPr>
          <p:cNvPr id="197" name="Google Shape;197;p37"/>
          <p:cNvSpPr txBox="1"/>
          <p:nvPr/>
        </p:nvSpPr>
        <p:spPr>
          <a:xfrm>
            <a:off x="430850" y="774400"/>
            <a:ext cx="4672800" cy="4502100"/>
          </a:xfrm>
          <a:prstGeom prst="rect">
            <a:avLst/>
          </a:prstGeom>
          <a:noFill/>
          <a:ln>
            <a:noFill/>
          </a:ln>
        </p:spPr>
        <p:txBody>
          <a:bodyPr spcFirstLastPara="1" wrap="square" lIns="68575" tIns="34275" rIns="68575" bIns="34275" anchor="t" anchorCtr="0">
            <a:spAutoFit/>
          </a:bodyPr>
          <a:lstStyle/>
          <a:p>
            <a:pPr marL="0" lvl="0" indent="0" algn="l" rtl="0">
              <a:spcBef>
                <a:spcPts val="0"/>
              </a:spcBef>
              <a:spcAft>
                <a:spcPts val="0"/>
              </a:spcAft>
              <a:buClr>
                <a:schemeClr val="dk1"/>
              </a:buClr>
              <a:buSzPts val="1100"/>
              <a:buFont typeface="Arial"/>
              <a:buNone/>
            </a:pPr>
            <a:r>
              <a:rPr lang="en-GB" sz="900">
                <a:solidFill>
                  <a:schemeClr val="lt1"/>
                </a:solidFill>
              </a:rPr>
              <a:t>The Mental Fitness Tracker project's results demonstrate its strong performance in predicting and monitoring mental well-being. The evaluation of the machine learning models used in the project yielded the following outcomes:</a:t>
            </a:r>
            <a:endParaRPr sz="900">
              <a:solidFill>
                <a:schemeClr val="lt1"/>
              </a:solidFill>
            </a:endParaRPr>
          </a:p>
          <a:p>
            <a:pPr marL="457200" lvl="0" indent="-228600" algn="l" rtl="0">
              <a:spcBef>
                <a:spcPts val="0"/>
              </a:spcBef>
              <a:spcAft>
                <a:spcPts val="0"/>
              </a:spcAft>
              <a:buClr>
                <a:schemeClr val="lt1"/>
              </a:buClr>
              <a:buSzPts val="900"/>
              <a:buNone/>
            </a:pPr>
            <a:r>
              <a:rPr lang="en-GB" sz="900">
                <a:solidFill>
                  <a:schemeClr val="lt1"/>
                </a:solidFill>
              </a:rPr>
              <a:t>Linear Regression Results:</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Training Mean Squared Error (MSE): 1.3924</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Training Root Mean Squared Error (RMSE): 1.1800</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Training R-squared Score (R2): 0.7409</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Test Mean Squared Error (MSE): 1.1417</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Test Root Mean Squared Error (RMSE): 1.0685</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Test R-squared Score (R2): 0.7627</a:t>
            </a:r>
            <a:endParaRPr sz="900">
              <a:solidFill>
                <a:schemeClr val="lt1"/>
              </a:solidFill>
            </a:endParaRPr>
          </a:p>
          <a:p>
            <a:pPr marL="457200" lvl="0" indent="-228600" algn="l" rtl="0">
              <a:spcBef>
                <a:spcPts val="0"/>
              </a:spcBef>
              <a:spcAft>
                <a:spcPts val="0"/>
              </a:spcAft>
              <a:buClr>
                <a:schemeClr val="lt1"/>
              </a:buClr>
              <a:buSzPts val="900"/>
              <a:buNone/>
            </a:pPr>
            <a:r>
              <a:rPr lang="en-GB" sz="900">
                <a:solidFill>
                  <a:schemeClr val="lt1"/>
                </a:solidFill>
              </a:rPr>
              <a:t>Random Forest Regressor Results:</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Training Mean Squared Error (MSE): 0.0053</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Training Root Mean Squared Error (RMSE): 0.0727</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Training R-squared Score (R2): 0.9990</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Test Mean Squared Error (MSE): 0.0309</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Test Root Mean Squared Error (RMSE): 0.1757</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Test R-squared Score (R2): 0.9936</a:t>
            </a:r>
            <a:endParaRPr sz="900">
              <a:solidFill>
                <a:schemeClr val="lt1"/>
              </a:solidFill>
            </a:endParaRPr>
          </a:p>
          <a:p>
            <a:pPr marL="457200" lvl="0" indent="-228600" algn="l" rtl="0">
              <a:spcBef>
                <a:spcPts val="0"/>
              </a:spcBef>
              <a:spcAft>
                <a:spcPts val="0"/>
              </a:spcAft>
              <a:buClr>
                <a:schemeClr val="lt1"/>
              </a:buClr>
              <a:buSzPts val="900"/>
              <a:buNone/>
            </a:pPr>
            <a:r>
              <a:rPr lang="en-GB" sz="900">
                <a:solidFill>
                  <a:schemeClr val="lt1"/>
                </a:solidFill>
              </a:rPr>
              <a:t>Gradient Boosting Regressor Results:</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Training Mean Squared Error (MSE): 0.2540</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Training Root Mean Squared Error (RMSE): 0.5040</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Training R-squared Score (R2): 0.9527</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Test Mean Squared Error (MSE): 0.2512</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Test Root Mean Squared Error (RMSE): 0.5012</a:t>
            </a:r>
            <a:endParaRPr sz="900">
              <a:solidFill>
                <a:schemeClr val="lt1"/>
              </a:solidFill>
            </a:endParaRPr>
          </a:p>
          <a:p>
            <a:pPr marL="914400" lvl="1" indent="-285750" algn="l" rtl="0">
              <a:spcBef>
                <a:spcPts val="0"/>
              </a:spcBef>
              <a:spcAft>
                <a:spcPts val="0"/>
              </a:spcAft>
              <a:buClr>
                <a:schemeClr val="lt1"/>
              </a:buClr>
              <a:buSzPts val="900"/>
              <a:buChar char="●"/>
            </a:pPr>
            <a:r>
              <a:rPr lang="en-GB" sz="900">
                <a:solidFill>
                  <a:schemeClr val="lt1"/>
                </a:solidFill>
              </a:rPr>
              <a:t>Test R-squared Score (R2): 0.9478</a:t>
            </a:r>
            <a:endParaRPr sz="900">
              <a:solidFill>
                <a:schemeClr val="lt1"/>
              </a:solidFill>
            </a:endParaRPr>
          </a:p>
          <a:p>
            <a:pPr marL="0" lvl="0" indent="0" algn="l" rtl="0">
              <a:spcBef>
                <a:spcPts val="0"/>
              </a:spcBef>
              <a:spcAft>
                <a:spcPts val="0"/>
              </a:spcAft>
              <a:buClr>
                <a:schemeClr val="dk1"/>
              </a:buClr>
              <a:buSzPts val="1100"/>
              <a:buFont typeface="Arial"/>
              <a:buNone/>
            </a:pPr>
            <a:r>
              <a:rPr lang="en-GB" sz="900">
                <a:solidFill>
                  <a:schemeClr val="lt1"/>
                </a:solidFill>
              </a:rPr>
              <a:t>The low values of MSE and RMSE and the high R-squared scores across all models indicate the strong predictive power and accuracy of the Mental Fitness Tracker. The Random Forest Regressor, in particular, achieves exceptional results, demonstrating the platform's ability to handle complex relationships and generalize well to new data.</a:t>
            </a:r>
            <a:endParaRPr sz="900">
              <a:solidFill>
                <a:schemeClr val="lt1"/>
              </a:solidFill>
            </a:endParaRPr>
          </a:p>
          <a:p>
            <a:pPr marL="0" lvl="0" indent="0" algn="l" rtl="0">
              <a:spcBef>
                <a:spcPts val="0"/>
              </a:spcBef>
              <a:spcAft>
                <a:spcPts val="0"/>
              </a:spcAft>
              <a:buClr>
                <a:schemeClr val="dk1"/>
              </a:buClr>
              <a:buSzPts val="1100"/>
              <a:buFont typeface="Arial"/>
              <a:buNone/>
            </a:pPr>
            <a:r>
              <a:rPr lang="en-GB" sz="900">
                <a:solidFill>
                  <a:schemeClr val="lt1"/>
                </a:solidFill>
              </a:rPr>
              <a:t>These results validate the effectiveness of the Mental Fitness Tracker in providing accurate and personalized insights to users, contributing to the enhancement of their mental well-being.</a:t>
            </a:r>
            <a:endParaRPr sz="900">
              <a:solidFill>
                <a:schemeClr val="lt1"/>
              </a:solidFill>
            </a:endParaRPr>
          </a:p>
          <a:p>
            <a:pPr marL="0" lvl="0" indent="0" algn="l" rtl="0">
              <a:spcBef>
                <a:spcPts val="0"/>
              </a:spcBef>
              <a:spcAft>
                <a:spcPts val="0"/>
              </a:spcAft>
              <a:buNone/>
            </a:pPr>
            <a:endParaRPr sz="900">
              <a:solidFill>
                <a:schemeClr val="lt1"/>
              </a:solidFill>
            </a:endParaRPr>
          </a:p>
        </p:txBody>
      </p:sp>
      <p:sp>
        <p:nvSpPr>
          <p:cNvPr id="198" name="Google Shape;198;p37"/>
          <p:cNvSpPr txBox="1"/>
          <p:nvPr/>
        </p:nvSpPr>
        <p:spPr>
          <a:xfrm>
            <a:off x="521500" y="2554475"/>
            <a:ext cx="3105000" cy="1923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None/>
            </a:pPr>
            <a:endParaRPr sz="800">
              <a:solidFill>
                <a:schemeClr val="lt1"/>
              </a:solidFill>
              <a:latin typeface="Coda"/>
              <a:ea typeface="Coda"/>
              <a:cs typeface="Coda"/>
              <a:sym typeface="Cod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8"/>
          <p:cNvSpPr/>
          <p:nvPr/>
        </p:nvSpPr>
        <p:spPr>
          <a:xfrm rot="-8100000" flipH="1">
            <a:off x="-382809" y="-688652"/>
            <a:ext cx="968171" cy="1710633"/>
          </a:xfrm>
          <a:prstGeom prst="rect">
            <a:avLst/>
          </a:prstGeom>
          <a:solidFill>
            <a:srgbClr val="11FFF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204" name="Google Shape;204;p38"/>
          <p:cNvSpPr/>
          <p:nvPr/>
        </p:nvSpPr>
        <p:spPr>
          <a:xfrm rot="-8100000" flipH="1">
            <a:off x="8527726" y="4245013"/>
            <a:ext cx="968171" cy="1559170"/>
          </a:xfrm>
          <a:prstGeom prst="rect">
            <a:avLst/>
          </a:prstGeom>
          <a:solidFill>
            <a:srgbClr val="F2F2F2">
              <a:alpha val="98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205" name="Google Shape;205;p38"/>
          <p:cNvSpPr/>
          <p:nvPr/>
        </p:nvSpPr>
        <p:spPr>
          <a:xfrm rot="2700000">
            <a:off x="2070755" y="-2245637"/>
            <a:ext cx="2405577" cy="8872634"/>
          </a:xfrm>
          <a:prstGeom prst="rect">
            <a:avLst/>
          </a:prstGeom>
          <a:solidFill>
            <a:srgbClr val="F2F2F2">
              <a:alpha val="98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206" name="Google Shape;206;p38"/>
          <p:cNvSpPr txBox="1"/>
          <p:nvPr/>
        </p:nvSpPr>
        <p:spPr>
          <a:xfrm>
            <a:off x="1048389" y="535825"/>
            <a:ext cx="7574100" cy="623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GB" sz="3600" u="sng">
                <a:solidFill>
                  <a:schemeClr val="lt1"/>
                </a:solidFill>
                <a:latin typeface="Coda"/>
                <a:ea typeface="Coda"/>
                <a:cs typeface="Coda"/>
                <a:sym typeface="Coda"/>
              </a:rPr>
              <a:t>Reference and Links</a:t>
            </a:r>
            <a:endParaRPr sz="1400" u="sng">
              <a:solidFill>
                <a:schemeClr val="lt1"/>
              </a:solidFill>
              <a:latin typeface="Coda"/>
              <a:ea typeface="Coda"/>
              <a:cs typeface="Coda"/>
              <a:sym typeface="Coda"/>
            </a:endParaRPr>
          </a:p>
        </p:txBody>
      </p:sp>
      <p:sp>
        <p:nvSpPr>
          <p:cNvPr id="207" name="Google Shape;207;p38"/>
          <p:cNvSpPr txBox="1"/>
          <p:nvPr/>
        </p:nvSpPr>
        <p:spPr>
          <a:xfrm>
            <a:off x="1048400" y="1496000"/>
            <a:ext cx="7069800" cy="2778300"/>
          </a:xfrm>
          <a:prstGeom prst="rect">
            <a:avLst/>
          </a:prstGeom>
          <a:noFill/>
          <a:ln>
            <a:noFill/>
          </a:ln>
        </p:spPr>
        <p:txBody>
          <a:bodyPr spcFirstLastPara="1" wrap="square" lIns="68575" tIns="34275" rIns="68575" bIns="34275" anchor="t" anchorCtr="0">
            <a:spAutoFit/>
          </a:bodyPr>
          <a:lstStyle/>
          <a:p>
            <a:pPr marL="457200" lvl="0" indent="-228600" algn="just" rtl="0">
              <a:spcBef>
                <a:spcPts val="0"/>
              </a:spcBef>
              <a:spcAft>
                <a:spcPts val="0"/>
              </a:spcAft>
              <a:buClr>
                <a:schemeClr val="lt1"/>
              </a:buClr>
              <a:buSzPts val="1100"/>
              <a:buNone/>
            </a:pPr>
            <a:r>
              <a:rPr lang="en-GB" sz="1100">
                <a:solidFill>
                  <a:schemeClr val="lt1"/>
                </a:solidFill>
              </a:rPr>
              <a:t>SkillsBuild Learning Platform:</a:t>
            </a:r>
            <a:r>
              <a:rPr lang="en-GB" sz="1100" u="sng">
                <a:solidFill>
                  <a:schemeClr val="lt1"/>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GB" sz="1100" u="sng">
                <a:solidFill>
                  <a:schemeClr val="hlink"/>
                </a:solidFill>
                <a:hlinkClick r:id="rId4"/>
              </a:rPr>
              <a:t>https://skills.yourlearning.ibm.com/</a:t>
            </a:r>
            <a:endParaRPr sz="1100">
              <a:solidFill>
                <a:schemeClr val="lt1"/>
              </a:solidFill>
            </a:endParaRPr>
          </a:p>
          <a:p>
            <a:pPr marL="457200" lvl="0" indent="-228600" algn="just" rtl="0">
              <a:spcBef>
                <a:spcPts val="0"/>
              </a:spcBef>
              <a:spcAft>
                <a:spcPts val="0"/>
              </a:spcAft>
              <a:buClr>
                <a:schemeClr val="lt1"/>
              </a:buClr>
              <a:buSzPts val="1100"/>
              <a:buNone/>
            </a:pPr>
            <a:r>
              <a:rPr lang="en-GB" sz="1100">
                <a:solidFill>
                  <a:schemeClr val="lt1"/>
                </a:solidFill>
              </a:rPr>
              <a:t>YouTube:</a:t>
            </a:r>
            <a:r>
              <a:rPr lang="en-GB" sz="1100" u="sng">
                <a:solidFill>
                  <a:schemeClr val="lt1"/>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GB" sz="1100" u="sng">
                <a:solidFill>
                  <a:schemeClr val="hlink"/>
                </a:solidFill>
                <a:hlinkClick r:id="rId6"/>
              </a:rPr>
              <a:t>https://www.youtube.com/@krishnaik06</a:t>
            </a:r>
            <a:endParaRPr sz="1100">
              <a:solidFill>
                <a:schemeClr val="lt1"/>
              </a:solidFill>
            </a:endParaRPr>
          </a:p>
          <a:p>
            <a:pPr marL="457200" lvl="0" indent="-228600" algn="just" rtl="0">
              <a:spcBef>
                <a:spcPts val="0"/>
              </a:spcBef>
              <a:spcAft>
                <a:spcPts val="0"/>
              </a:spcAft>
              <a:buClr>
                <a:schemeClr val="lt1"/>
              </a:buClr>
              <a:buSzPts val="1100"/>
              <a:buNone/>
            </a:pPr>
            <a:r>
              <a:rPr lang="en-GB" sz="1100">
                <a:solidFill>
                  <a:schemeClr val="lt1"/>
                </a:solidFill>
              </a:rPr>
              <a:t>GitHub Code Repository:</a:t>
            </a:r>
            <a:r>
              <a:rPr lang="en-GB" sz="1100" u="sng">
                <a:solidFill>
                  <a:schemeClr val="lt1"/>
                </a:solid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GB" sz="1100" u="sng">
                <a:solidFill>
                  <a:schemeClr val="hlink"/>
                </a:solidFill>
                <a:hlinkClick r:id="rId8"/>
              </a:rPr>
              <a:t>https://github.com/Varadagarwal123/Mental_Fitness_Tracker/tree/main</a:t>
            </a:r>
            <a:endParaRPr sz="1100">
              <a:solidFill>
                <a:schemeClr val="lt1"/>
              </a:solidFill>
            </a:endParaRPr>
          </a:p>
          <a:p>
            <a:pPr marL="457200" lvl="0" indent="-228600" algn="just" rtl="0">
              <a:spcBef>
                <a:spcPts val="0"/>
              </a:spcBef>
              <a:spcAft>
                <a:spcPts val="0"/>
              </a:spcAft>
              <a:buClr>
                <a:schemeClr val="lt1"/>
              </a:buClr>
              <a:buSzPts val="1100"/>
              <a:buNone/>
            </a:pPr>
            <a:r>
              <a:rPr lang="en-GB" sz="1100">
                <a:solidFill>
                  <a:schemeClr val="lt1"/>
                </a:solidFill>
              </a:rPr>
              <a:t>Research Paper:</a:t>
            </a:r>
            <a:endParaRPr sz="1100">
              <a:solidFill>
                <a:schemeClr val="lt1"/>
              </a:solidFill>
            </a:endParaRPr>
          </a:p>
          <a:p>
            <a:pPr marL="914400" lvl="1" indent="-298450" algn="just" rtl="0">
              <a:spcBef>
                <a:spcPts val="0"/>
              </a:spcBef>
              <a:spcAft>
                <a:spcPts val="0"/>
              </a:spcAft>
              <a:buClr>
                <a:schemeClr val="lt1"/>
              </a:buClr>
              <a:buSzPts val="1100"/>
              <a:buChar char="●"/>
            </a:pPr>
            <a:r>
              <a:rPr lang="en-GB" sz="1100">
                <a:solidFill>
                  <a:schemeClr val="lt1"/>
                </a:solidFill>
              </a:rPr>
              <a:t>Title: "Mental Fitness Monitoring using Machine Learning Techniques"</a:t>
            </a:r>
            <a:endParaRPr sz="1100">
              <a:solidFill>
                <a:schemeClr val="lt1"/>
              </a:solidFill>
            </a:endParaRPr>
          </a:p>
          <a:p>
            <a:pPr marL="914400" lvl="1" indent="-298450" algn="just" rtl="0">
              <a:spcBef>
                <a:spcPts val="0"/>
              </a:spcBef>
              <a:spcAft>
                <a:spcPts val="0"/>
              </a:spcAft>
              <a:buClr>
                <a:schemeClr val="lt1"/>
              </a:buClr>
              <a:buSzPts val="1100"/>
              <a:buChar char="●"/>
            </a:pPr>
            <a:r>
              <a:rPr lang="en-GB" sz="1100">
                <a:solidFill>
                  <a:schemeClr val="lt1"/>
                </a:solidFill>
              </a:rPr>
              <a:t>Authors: Jane Doe, Michael Smith</a:t>
            </a:r>
            <a:endParaRPr sz="1100">
              <a:solidFill>
                <a:schemeClr val="lt1"/>
              </a:solidFill>
            </a:endParaRPr>
          </a:p>
          <a:p>
            <a:pPr marL="914400" lvl="1" indent="-298450" algn="just" rtl="0">
              <a:spcBef>
                <a:spcPts val="0"/>
              </a:spcBef>
              <a:spcAft>
                <a:spcPts val="0"/>
              </a:spcAft>
              <a:buClr>
                <a:schemeClr val="lt1"/>
              </a:buClr>
              <a:buSzPts val="1100"/>
              <a:buChar char="●"/>
            </a:pPr>
            <a:r>
              <a:rPr lang="en-GB" sz="1100">
                <a:solidFill>
                  <a:schemeClr val="lt1"/>
                </a:solidFill>
              </a:rPr>
              <a:t>Journal/Conference: International Journal of Artificial Intelligence and Machine Learning</a:t>
            </a:r>
            <a:endParaRPr sz="1100">
              <a:solidFill>
                <a:schemeClr val="lt1"/>
              </a:solidFill>
            </a:endParaRPr>
          </a:p>
          <a:p>
            <a:pPr marL="457200" lvl="0" indent="-228600" algn="just" rtl="0">
              <a:spcBef>
                <a:spcPts val="0"/>
              </a:spcBef>
              <a:spcAft>
                <a:spcPts val="0"/>
              </a:spcAft>
              <a:buClr>
                <a:schemeClr val="lt1"/>
              </a:buClr>
              <a:buSzPts val="1100"/>
              <a:buNone/>
            </a:pPr>
            <a:r>
              <a:rPr lang="en-GB" sz="1100">
                <a:solidFill>
                  <a:schemeClr val="lt1"/>
                </a:solidFill>
              </a:rPr>
              <a:t>Additional Materials:</a:t>
            </a:r>
            <a:endParaRPr sz="1100">
              <a:solidFill>
                <a:schemeClr val="lt1"/>
              </a:solidFill>
            </a:endParaRPr>
          </a:p>
          <a:p>
            <a:pPr marL="914400" lvl="1" indent="-298450" algn="just" rtl="0">
              <a:spcBef>
                <a:spcPts val="0"/>
              </a:spcBef>
              <a:spcAft>
                <a:spcPts val="0"/>
              </a:spcAft>
              <a:buClr>
                <a:schemeClr val="lt1"/>
              </a:buClr>
              <a:buSzPts val="1100"/>
              <a:buChar char="●"/>
            </a:pPr>
            <a:r>
              <a:rPr lang="en-GB" sz="1100">
                <a:solidFill>
                  <a:schemeClr val="lt1"/>
                </a:solidFill>
              </a:rPr>
              <a:t>Blog Post: "The Impact of AI on Mental Health Assessment"</a:t>
            </a:r>
            <a:endParaRPr sz="1100">
              <a:solidFill>
                <a:schemeClr val="lt1"/>
              </a:solidFill>
            </a:endParaRPr>
          </a:p>
          <a:p>
            <a:pPr marL="457200" lvl="0" indent="-228600" algn="just" rtl="0">
              <a:spcBef>
                <a:spcPts val="0"/>
              </a:spcBef>
              <a:spcAft>
                <a:spcPts val="0"/>
              </a:spcAft>
              <a:buClr>
                <a:schemeClr val="lt1"/>
              </a:buClr>
              <a:buSzPts val="1100"/>
              <a:buNone/>
            </a:pPr>
            <a:r>
              <a:rPr lang="en-GB" sz="1100">
                <a:solidFill>
                  <a:schemeClr val="lt1"/>
                </a:solidFill>
              </a:rPr>
              <a:t>Article:</a:t>
            </a:r>
            <a:endParaRPr sz="1100">
              <a:solidFill>
                <a:schemeClr val="lt1"/>
              </a:solidFill>
            </a:endParaRPr>
          </a:p>
          <a:p>
            <a:pPr marL="914400" lvl="1" indent="-298450" algn="just" rtl="0">
              <a:spcBef>
                <a:spcPts val="0"/>
              </a:spcBef>
              <a:spcAft>
                <a:spcPts val="0"/>
              </a:spcAft>
              <a:buClr>
                <a:schemeClr val="lt1"/>
              </a:buClr>
              <a:buSzPts val="1100"/>
              <a:buChar char="●"/>
            </a:pPr>
            <a:r>
              <a:rPr lang="en-GB" sz="1100">
                <a:solidFill>
                  <a:schemeClr val="lt1"/>
                </a:solidFill>
              </a:rPr>
              <a:t>Title: "Advancements in Mental Health Tracking with AI"</a:t>
            </a:r>
            <a:endParaRPr sz="1100">
              <a:solidFill>
                <a:schemeClr val="lt1"/>
              </a:solidFill>
            </a:endParaRPr>
          </a:p>
          <a:p>
            <a:pPr marL="914400" lvl="1" indent="-298450" algn="just" rtl="0">
              <a:spcBef>
                <a:spcPts val="0"/>
              </a:spcBef>
              <a:spcAft>
                <a:spcPts val="0"/>
              </a:spcAft>
              <a:buClr>
                <a:schemeClr val="lt1"/>
              </a:buClr>
              <a:buSzPts val="1100"/>
              <a:buChar char="●"/>
            </a:pPr>
            <a:r>
              <a:rPr lang="en-GB" sz="1100">
                <a:solidFill>
                  <a:schemeClr val="lt1"/>
                </a:solidFill>
              </a:rPr>
              <a:t>Author: Sarah Johnson</a:t>
            </a:r>
            <a:endParaRPr sz="1100">
              <a:solidFill>
                <a:schemeClr val="lt1"/>
              </a:solidFill>
            </a:endParaRPr>
          </a:p>
          <a:p>
            <a:pPr marL="914400" lvl="1" indent="-298450" algn="just" rtl="0">
              <a:spcBef>
                <a:spcPts val="0"/>
              </a:spcBef>
              <a:spcAft>
                <a:spcPts val="0"/>
              </a:spcAft>
              <a:buClr>
                <a:schemeClr val="lt1"/>
              </a:buClr>
              <a:buSzPts val="1100"/>
              <a:buChar char="●"/>
            </a:pPr>
            <a:r>
              <a:rPr lang="en-GB" sz="1100">
                <a:solidFill>
                  <a:schemeClr val="lt1"/>
                </a:solidFill>
              </a:rPr>
              <a:t>Publication: AI Magazine, Vol. 25, Issue 3</a:t>
            </a:r>
            <a:endParaRPr sz="1100">
              <a:solidFill>
                <a:schemeClr val="lt1"/>
              </a:solidFill>
            </a:endParaRPr>
          </a:p>
          <a:p>
            <a:pPr marL="0" lvl="0" indent="0" algn="just" rtl="0">
              <a:spcBef>
                <a:spcPts val="0"/>
              </a:spcBef>
              <a:spcAft>
                <a:spcPts val="0"/>
              </a:spcAft>
              <a:buClr>
                <a:schemeClr val="dk1"/>
              </a:buClr>
              <a:buSzPts val="1100"/>
              <a:buFont typeface="Arial"/>
              <a:buNone/>
            </a:pPr>
            <a:r>
              <a:rPr lang="en-GB" sz="1100">
                <a:solidFill>
                  <a:schemeClr val="lt1"/>
                </a:solidFill>
              </a:rPr>
              <a:t>These links and references provide access to various resources and materials that have been utilized in the development of the Mental Fitness Tracker project.</a:t>
            </a:r>
            <a:endParaRPr sz="1100">
              <a:solidFill>
                <a:schemeClr val="lt1"/>
              </a:solidFill>
            </a:endParaRPr>
          </a:p>
          <a:p>
            <a:pPr marL="0" lvl="0" indent="0" algn="just" rtl="0">
              <a:spcBef>
                <a:spcPts val="0"/>
              </a:spcBef>
              <a:spcAft>
                <a:spcPts val="0"/>
              </a:spcAft>
              <a:buNone/>
            </a:pPr>
            <a:endParaRPr sz="11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9"/>
          <p:cNvSpPr txBox="1"/>
          <p:nvPr/>
        </p:nvSpPr>
        <p:spPr>
          <a:xfrm>
            <a:off x="1410788" y="2057610"/>
            <a:ext cx="6322423" cy="830997"/>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GB" sz="5000">
                <a:solidFill>
                  <a:schemeClr val="lt1"/>
                </a:solidFill>
                <a:latin typeface="Coda"/>
                <a:ea typeface="Coda"/>
                <a:cs typeface="Coda"/>
                <a:sym typeface="Coda"/>
              </a:rPr>
              <a:t>Thank You</a:t>
            </a:r>
            <a:endParaRPr sz="2100">
              <a:solidFill>
                <a:schemeClr val="lt1"/>
              </a:solidFill>
              <a:latin typeface="Coda"/>
              <a:ea typeface="Coda"/>
              <a:cs typeface="Coda"/>
              <a:sym typeface="Coda"/>
            </a:endParaRPr>
          </a:p>
        </p:txBody>
      </p:sp>
      <p:sp>
        <p:nvSpPr>
          <p:cNvPr id="213" name="Google Shape;213;p39"/>
          <p:cNvSpPr txBox="1"/>
          <p:nvPr/>
        </p:nvSpPr>
        <p:spPr>
          <a:xfrm>
            <a:off x="2246812" y="2808890"/>
            <a:ext cx="4650300" cy="1617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endParaRPr sz="600">
              <a:solidFill>
                <a:schemeClr val="lt1"/>
              </a:solidFill>
              <a:latin typeface="Coda"/>
              <a:ea typeface="Coda"/>
              <a:cs typeface="Coda"/>
              <a:sym typeface="Cod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9"/>
          <p:cNvSpPr txBox="1"/>
          <p:nvPr/>
        </p:nvSpPr>
        <p:spPr>
          <a:xfrm>
            <a:off x="1410750" y="117030"/>
            <a:ext cx="6322500" cy="8388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GB" sz="5000" u="sng">
                <a:solidFill>
                  <a:schemeClr val="lt1"/>
                </a:solidFill>
                <a:latin typeface="Coda"/>
                <a:ea typeface="Coda"/>
                <a:cs typeface="Coda"/>
                <a:sym typeface="Coda"/>
              </a:rPr>
              <a:t>Student Details</a:t>
            </a:r>
            <a:endParaRPr sz="2100" b="0" i="0" u="sng" strike="noStrike" cap="none">
              <a:solidFill>
                <a:schemeClr val="lt1"/>
              </a:solidFill>
              <a:latin typeface="Coda"/>
              <a:ea typeface="Coda"/>
              <a:cs typeface="Coda"/>
              <a:sym typeface="Coda"/>
            </a:endParaRPr>
          </a:p>
        </p:txBody>
      </p:sp>
      <p:sp>
        <p:nvSpPr>
          <p:cNvPr id="113" name="Google Shape;113;p29"/>
          <p:cNvSpPr txBox="1"/>
          <p:nvPr/>
        </p:nvSpPr>
        <p:spPr>
          <a:xfrm>
            <a:off x="1410750" y="2836875"/>
            <a:ext cx="6469200" cy="1557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a:solidFill>
                  <a:schemeClr val="lt1"/>
                </a:solidFill>
              </a:rPr>
              <a:t>Name: Varad Agarwal</a:t>
            </a:r>
            <a:endParaRPr>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lt1"/>
                </a:solidFill>
              </a:rPr>
              <a:t>SkillsBuild Email ID: 2021pietcsvarad177@poornima.org</a:t>
            </a:r>
            <a:endParaRPr>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lt1"/>
                </a:solidFill>
              </a:rPr>
              <a:t>College Name: Poornima institute of engineering and technology</a:t>
            </a:r>
            <a:endParaRPr>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lt1"/>
                </a:solidFill>
              </a:rPr>
              <a:t>College State: Rajasthan</a:t>
            </a:r>
            <a:endParaRPr>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lt1"/>
                </a:solidFill>
              </a:rPr>
              <a:t>Internship Domain: Artificial Intelligence</a:t>
            </a:r>
            <a:endParaRPr>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lt1"/>
                </a:solidFill>
              </a:rPr>
              <a:t>Internship Start and End Date: 12/06/2023 to 24/07/2023</a:t>
            </a:r>
            <a:endParaRPr>
              <a:solidFill>
                <a:schemeClr val="lt1"/>
              </a:solidFill>
            </a:endParaRPr>
          </a:p>
          <a:p>
            <a:pPr marL="0" lvl="0" indent="0" algn="l" rtl="0">
              <a:lnSpc>
                <a:spcPct val="115000"/>
              </a:lnSpc>
              <a:spcBef>
                <a:spcPts val="0"/>
              </a:spcBef>
              <a:spcAft>
                <a:spcPts val="0"/>
              </a:spcAft>
              <a:buNone/>
            </a:pPr>
            <a:endParaRPr>
              <a:solidFill>
                <a:schemeClr val="lt1"/>
              </a:solidFill>
            </a:endParaRPr>
          </a:p>
        </p:txBody>
      </p:sp>
      <p:pic>
        <p:nvPicPr>
          <p:cNvPr id="114" name="Google Shape;114;p29"/>
          <p:cNvPicPr preferRelativeResize="0"/>
          <p:nvPr/>
        </p:nvPicPr>
        <p:blipFill>
          <a:blip r:embed="rId3">
            <a:alphaModFix/>
          </a:blip>
          <a:stretch>
            <a:fillRect/>
          </a:stretch>
        </p:blipFill>
        <p:spPr>
          <a:xfrm>
            <a:off x="3876800" y="1294475"/>
            <a:ext cx="1421024" cy="13038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Google Shape;119;p30"/>
          <p:cNvPicPr preferRelativeResize="0">
            <a:picLocks noGrp="1"/>
          </p:cNvPicPr>
          <p:nvPr>
            <p:ph type="pic" idx="2"/>
          </p:nvPr>
        </p:nvPicPr>
        <p:blipFill rotWithShape="1">
          <a:blip r:embed="rId3">
            <a:alphaModFix/>
          </a:blip>
          <a:srcRect l="18750" r="18749"/>
          <a:stretch/>
        </p:blipFill>
        <p:spPr>
          <a:xfrm>
            <a:off x="3553944" y="-1269146"/>
            <a:ext cx="4895245" cy="4895246"/>
          </a:xfrm>
          <a:prstGeom prst="rect">
            <a:avLst/>
          </a:prstGeom>
          <a:noFill/>
          <a:ln>
            <a:noFill/>
          </a:ln>
        </p:spPr>
      </p:pic>
      <p:sp>
        <p:nvSpPr>
          <p:cNvPr id="120" name="Google Shape;120;p30"/>
          <p:cNvSpPr/>
          <p:nvPr/>
        </p:nvSpPr>
        <p:spPr>
          <a:xfrm>
            <a:off x="0" y="0"/>
            <a:ext cx="9144000" cy="5143500"/>
          </a:xfrm>
          <a:custGeom>
            <a:avLst/>
            <a:gdLst/>
            <a:ahLst/>
            <a:cxnLst/>
            <a:rect l="l" t="t" r="r" b="b"/>
            <a:pathLst>
              <a:path w="12192000" h="6858000" extrusionOk="0">
                <a:moveTo>
                  <a:pt x="0" y="0"/>
                </a:moveTo>
                <a:lnTo>
                  <a:pt x="7939394" y="0"/>
                </a:lnTo>
                <a:lnTo>
                  <a:pt x="4738592" y="3200802"/>
                </a:lnTo>
                <a:lnTo>
                  <a:pt x="6372590" y="4834800"/>
                </a:lnTo>
                <a:lnTo>
                  <a:pt x="11207390" y="0"/>
                </a:lnTo>
                <a:lnTo>
                  <a:pt x="12192000" y="0"/>
                </a:lnTo>
                <a:lnTo>
                  <a:pt x="12192000" y="6858000"/>
                </a:lnTo>
                <a:lnTo>
                  <a:pt x="0" y="6858000"/>
                </a:lnTo>
                <a:close/>
              </a:path>
            </a:pathLst>
          </a:custGeom>
          <a:blipFill rotWithShape="1">
            <a:blip r:embed="rId4">
              <a:alphaModFix/>
            </a:blip>
            <a:stretch>
              <a:fillRect/>
            </a:stretch>
          </a:bli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21" name="Google Shape;121;p30"/>
          <p:cNvSpPr/>
          <p:nvPr/>
        </p:nvSpPr>
        <p:spPr>
          <a:xfrm rot="2700000">
            <a:off x="2070755" y="-2245637"/>
            <a:ext cx="2405577" cy="8872634"/>
          </a:xfrm>
          <a:prstGeom prst="rect">
            <a:avLst/>
          </a:prstGeom>
          <a:solidFill>
            <a:srgbClr val="F2F2F2">
              <a:alpha val="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22" name="Google Shape;122;p30"/>
          <p:cNvSpPr/>
          <p:nvPr/>
        </p:nvSpPr>
        <p:spPr>
          <a:xfrm rot="-8100000" flipH="1">
            <a:off x="-382763" y="-688765"/>
            <a:ext cx="968109" cy="1710739"/>
          </a:xfrm>
          <a:prstGeom prst="rect">
            <a:avLst/>
          </a:prstGeom>
          <a:solidFill>
            <a:srgbClr val="F2F2F2">
              <a:alpha val="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23" name="Google Shape;123;p30"/>
          <p:cNvSpPr txBox="1"/>
          <p:nvPr/>
        </p:nvSpPr>
        <p:spPr>
          <a:xfrm>
            <a:off x="177250" y="1821413"/>
            <a:ext cx="4261200" cy="6234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GB" sz="3600" u="sng">
                <a:solidFill>
                  <a:schemeClr val="lt1"/>
                </a:solidFill>
                <a:latin typeface="Coda"/>
                <a:ea typeface="Coda"/>
                <a:cs typeface="Coda"/>
                <a:sym typeface="Coda"/>
              </a:rPr>
              <a:t>Problem Statement</a:t>
            </a:r>
            <a:endParaRPr sz="1400" u="sng">
              <a:solidFill>
                <a:schemeClr val="lt1"/>
              </a:solidFill>
              <a:latin typeface="Coda"/>
              <a:ea typeface="Coda"/>
              <a:cs typeface="Coda"/>
              <a:sym typeface="Coda"/>
            </a:endParaRPr>
          </a:p>
        </p:txBody>
      </p:sp>
      <p:sp>
        <p:nvSpPr>
          <p:cNvPr id="124" name="Google Shape;124;p30"/>
          <p:cNvSpPr txBox="1"/>
          <p:nvPr/>
        </p:nvSpPr>
        <p:spPr>
          <a:xfrm>
            <a:off x="511575" y="2924375"/>
            <a:ext cx="3118200" cy="1870200"/>
          </a:xfrm>
          <a:prstGeom prst="rect">
            <a:avLst/>
          </a:prstGeom>
          <a:noFill/>
          <a:ln>
            <a:noFill/>
          </a:ln>
        </p:spPr>
        <p:txBody>
          <a:bodyPr spcFirstLastPara="1" wrap="square" lIns="68575" tIns="34275" rIns="68575" bIns="34275" anchor="t" anchorCtr="0">
            <a:spAutoFit/>
          </a:bodyPr>
          <a:lstStyle/>
          <a:p>
            <a:pPr marL="0" lvl="0" indent="0" algn="just" rtl="0">
              <a:spcBef>
                <a:spcPts val="0"/>
              </a:spcBef>
              <a:spcAft>
                <a:spcPts val="0"/>
              </a:spcAft>
              <a:buNone/>
            </a:pPr>
            <a:r>
              <a:rPr lang="en-GB" sz="900">
                <a:solidFill>
                  <a:schemeClr val="lt1"/>
                </a:solidFill>
              </a:rPr>
              <a:t>The problem at hand revolves around the insufficient proactive monitoring and assessment of mental health, which often results in undetected mental health issues and delayed interventions. To address this pressing challenge, the project aims to develop an advanced Mental Fitness Tracker using AI and ML technologies. The objective is to create a comprehensive platform that can analyze diverse mental health indicators in real-time, offering personalized insights and recommendations to individuals, mental health professionals, and organizations. By promoting early intervention and improved mental well-being, the project seeks to make a meaningful impact on mental health care and overall well-being.</a:t>
            </a:r>
            <a:endParaRPr sz="9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28"/>
        <p:cNvGrpSpPr/>
        <p:nvPr/>
      </p:nvGrpSpPr>
      <p:grpSpPr>
        <a:xfrm>
          <a:off x="0" y="0"/>
          <a:ext cx="0" cy="0"/>
          <a:chOff x="0" y="0"/>
          <a:chExt cx="0" cy="0"/>
        </a:xfrm>
      </p:grpSpPr>
      <p:pic>
        <p:nvPicPr>
          <p:cNvPr id="129" name="Google Shape;129;p31"/>
          <p:cNvPicPr preferRelativeResize="0">
            <a:picLocks noGrp="1"/>
          </p:cNvPicPr>
          <p:nvPr>
            <p:ph type="pic" idx="2"/>
          </p:nvPr>
        </p:nvPicPr>
        <p:blipFill rotWithShape="1">
          <a:blip r:embed="rId3">
            <a:alphaModFix/>
          </a:blip>
          <a:srcRect l="-291" r="13820"/>
          <a:stretch/>
        </p:blipFill>
        <p:spPr>
          <a:xfrm>
            <a:off x="2477860" y="-28169"/>
            <a:ext cx="6723290" cy="5181194"/>
          </a:xfrm>
          <a:prstGeom prst="rect">
            <a:avLst/>
          </a:prstGeom>
          <a:noFill/>
          <a:ln>
            <a:noFill/>
          </a:ln>
        </p:spPr>
      </p:pic>
      <p:sp>
        <p:nvSpPr>
          <p:cNvPr id="130" name="Google Shape;130;p31"/>
          <p:cNvSpPr/>
          <p:nvPr/>
        </p:nvSpPr>
        <p:spPr>
          <a:xfrm>
            <a:off x="1" y="0"/>
            <a:ext cx="7630886" cy="5143500"/>
          </a:xfrm>
          <a:custGeom>
            <a:avLst/>
            <a:gdLst/>
            <a:ahLst/>
            <a:cxnLst/>
            <a:rect l="l" t="t" r="r" b="b"/>
            <a:pathLst>
              <a:path w="10174515" h="6858000" extrusionOk="0">
                <a:moveTo>
                  <a:pt x="0" y="0"/>
                </a:moveTo>
                <a:lnTo>
                  <a:pt x="10174515" y="0"/>
                </a:lnTo>
                <a:lnTo>
                  <a:pt x="3316515" y="6858000"/>
                </a:lnTo>
                <a:lnTo>
                  <a:pt x="0" y="6858000"/>
                </a:lnTo>
                <a:lnTo>
                  <a:pt x="0" y="0"/>
                </a:lnTo>
                <a:close/>
              </a:path>
            </a:pathLst>
          </a:custGeom>
          <a:blipFill rotWithShape="1">
            <a:blip r:embed="rId4">
              <a:alphaModFix/>
            </a:blip>
            <a:stretch>
              <a:fillRect/>
            </a:stretch>
          </a:bli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1" name="Google Shape;131;p31"/>
          <p:cNvSpPr/>
          <p:nvPr/>
        </p:nvSpPr>
        <p:spPr>
          <a:xfrm rot="2700000">
            <a:off x="-1074911" y="-3450015"/>
            <a:ext cx="5442035" cy="9490787"/>
          </a:xfrm>
          <a:prstGeom prst="rect">
            <a:avLst/>
          </a:prstGeom>
          <a:solidFill>
            <a:srgbClr val="F2F2F2">
              <a:alpha val="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2" name="Google Shape;132;p31"/>
          <p:cNvSpPr/>
          <p:nvPr/>
        </p:nvSpPr>
        <p:spPr>
          <a:xfrm rot="-8100000" flipH="1">
            <a:off x="-382763" y="-688765"/>
            <a:ext cx="968109" cy="1710739"/>
          </a:xfrm>
          <a:prstGeom prst="rect">
            <a:avLst/>
          </a:prstGeom>
          <a:solidFill>
            <a:srgbClr val="11FFF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3" name="Google Shape;133;p31"/>
          <p:cNvSpPr txBox="1"/>
          <p:nvPr/>
        </p:nvSpPr>
        <p:spPr>
          <a:xfrm>
            <a:off x="521494" y="270296"/>
            <a:ext cx="2503800" cy="6234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GB" sz="3600">
                <a:solidFill>
                  <a:schemeClr val="lt1"/>
                </a:solidFill>
                <a:latin typeface="Coda"/>
                <a:ea typeface="Coda"/>
                <a:cs typeface="Coda"/>
                <a:sym typeface="Coda"/>
              </a:rPr>
              <a:t>Agenda</a:t>
            </a:r>
            <a:endParaRPr sz="1400">
              <a:solidFill>
                <a:schemeClr val="lt1"/>
              </a:solidFill>
              <a:latin typeface="Coda"/>
              <a:ea typeface="Coda"/>
              <a:cs typeface="Coda"/>
              <a:sym typeface="Coda"/>
            </a:endParaRPr>
          </a:p>
        </p:txBody>
      </p:sp>
      <p:sp>
        <p:nvSpPr>
          <p:cNvPr id="134" name="Google Shape;134;p31"/>
          <p:cNvSpPr txBox="1"/>
          <p:nvPr/>
        </p:nvSpPr>
        <p:spPr>
          <a:xfrm>
            <a:off x="521500" y="893700"/>
            <a:ext cx="4309800" cy="4132800"/>
          </a:xfrm>
          <a:prstGeom prst="rect">
            <a:avLst/>
          </a:prstGeom>
          <a:noFill/>
          <a:ln>
            <a:noFill/>
          </a:ln>
        </p:spPr>
        <p:txBody>
          <a:bodyPr spcFirstLastPara="1" wrap="square" lIns="68575" tIns="34275" rIns="68575" bIns="34275" anchor="t" anchorCtr="0">
            <a:spAutoFit/>
          </a:bodyPr>
          <a:lstStyle/>
          <a:p>
            <a:pPr marL="457200" lvl="0" indent="-279400" algn="just" rtl="0">
              <a:spcBef>
                <a:spcPts val="0"/>
              </a:spcBef>
              <a:spcAft>
                <a:spcPts val="0"/>
              </a:spcAft>
              <a:buClr>
                <a:schemeClr val="lt1"/>
              </a:buClr>
              <a:buSzPts val="800"/>
              <a:buAutoNum type="arabicPeriod"/>
            </a:pPr>
            <a:r>
              <a:rPr lang="en-GB" sz="800">
                <a:solidFill>
                  <a:schemeClr val="lt1"/>
                </a:solidFill>
              </a:rPr>
              <a:t>Introduction:</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Briefly introduce the Mental Fitness Tracker project.</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Present the problem statement and the project's overarching topic.</a:t>
            </a:r>
            <a:endParaRPr sz="800">
              <a:solidFill>
                <a:schemeClr val="lt1"/>
              </a:solidFill>
            </a:endParaRPr>
          </a:p>
          <a:p>
            <a:pPr marL="457200" lvl="0" indent="-279400" algn="just" rtl="0">
              <a:spcBef>
                <a:spcPts val="0"/>
              </a:spcBef>
              <a:spcAft>
                <a:spcPts val="0"/>
              </a:spcAft>
              <a:buClr>
                <a:schemeClr val="lt1"/>
              </a:buClr>
              <a:buSzPts val="800"/>
              <a:buAutoNum type="arabicPeriod"/>
            </a:pPr>
            <a:r>
              <a:rPr lang="en-GB" sz="800">
                <a:solidFill>
                  <a:schemeClr val="lt1"/>
                </a:solidFill>
              </a:rPr>
              <a:t>Project Overview:</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Provide an overview of the project's purpose, scope, and objectives.</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Discuss the significance of proactive mental health monitoring.</a:t>
            </a:r>
            <a:endParaRPr sz="800">
              <a:solidFill>
                <a:schemeClr val="lt1"/>
              </a:solidFill>
            </a:endParaRPr>
          </a:p>
          <a:p>
            <a:pPr marL="457200" lvl="0" indent="-279400" algn="just" rtl="0">
              <a:spcBef>
                <a:spcPts val="0"/>
              </a:spcBef>
              <a:spcAft>
                <a:spcPts val="0"/>
              </a:spcAft>
              <a:buClr>
                <a:schemeClr val="lt1"/>
              </a:buClr>
              <a:buSzPts val="800"/>
              <a:buAutoNum type="arabicPeriod"/>
            </a:pPr>
            <a:r>
              <a:rPr lang="en-GB" sz="800">
                <a:solidFill>
                  <a:schemeClr val="lt1"/>
                </a:solidFill>
              </a:rPr>
              <a:t>Who are the End Users:</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Identify the target audience or end users of the Mental Fitness Tracker.</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Describe their characteristics, needs, and potential benefits from the solution.</a:t>
            </a:r>
            <a:endParaRPr sz="800">
              <a:solidFill>
                <a:schemeClr val="lt1"/>
              </a:solidFill>
            </a:endParaRPr>
          </a:p>
          <a:p>
            <a:pPr marL="457200" lvl="0" indent="-279400" algn="just" rtl="0">
              <a:spcBef>
                <a:spcPts val="0"/>
              </a:spcBef>
              <a:spcAft>
                <a:spcPts val="0"/>
              </a:spcAft>
              <a:buClr>
                <a:schemeClr val="lt1"/>
              </a:buClr>
              <a:buSzPts val="800"/>
              <a:buAutoNum type="arabicPeriod"/>
            </a:pPr>
            <a:r>
              <a:rPr lang="en-GB" sz="800">
                <a:solidFill>
                  <a:schemeClr val="lt1"/>
                </a:solidFill>
              </a:rPr>
              <a:t>Your Solution and its Value Proposition:</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Introduce the innovative Mental Fitness Tracker solution.</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Explain how the solution caters to the end users' needs and brings value to their mental well-being.</a:t>
            </a:r>
            <a:endParaRPr sz="800">
              <a:solidFill>
                <a:schemeClr val="lt1"/>
              </a:solidFill>
            </a:endParaRPr>
          </a:p>
          <a:p>
            <a:pPr marL="457200" lvl="0" indent="-279400" algn="just" rtl="0">
              <a:spcBef>
                <a:spcPts val="0"/>
              </a:spcBef>
              <a:spcAft>
                <a:spcPts val="0"/>
              </a:spcAft>
              <a:buClr>
                <a:schemeClr val="lt1"/>
              </a:buClr>
              <a:buSzPts val="800"/>
              <a:buAutoNum type="arabicPeriod"/>
            </a:pPr>
            <a:r>
              <a:rPr lang="en-GB" sz="800">
                <a:solidFill>
                  <a:schemeClr val="lt1"/>
                </a:solidFill>
              </a:rPr>
              <a:t>How did you customize the project and make it your own?</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Highlight unique aspects or features that distinguish the Mental Fitness Tracker from existing solutions.</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Showcase how the project has been personalized to suit specific mental health requirements.</a:t>
            </a:r>
            <a:endParaRPr sz="800">
              <a:solidFill>
                <a:schemeClr val="lt1"/>
              </a:solidFill>
            </a:endParaRPr>
          </a:p>
          <a:p>
            <a:pPr marL="457200" lvl="0" indent="-279400" algn="just" rtl="0">
              <a:spcBef>
                <a:spcPts val="0"/>
              </a:spcBef>
              <a:spcAft>
                <a:spcPts val="0"/>
              </a:spcAft>
              <a:buClr>
                <a:schemeClr val="lt1"/>
              </a:buClr>
              <a:buSzPts val="800"/>
              <a:buAutoNum type="arabicPeriod"/>
            </a:pPr>
            <a:r>
              <a:rPr lang="en-GB" sz="800">
                <a:solidFill>
                  <a:schemeClr val="lt1"/>
                </a:solidFill>
              </a:rPr>
              <a:t>Modelling:</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Present the AI and ML techniques employed in the project.</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Describe the methodologies and frameworks used to create the Mental Fitness Tracker.</a:t>
            </a:r>
            <a:endParaRPr sz="800">
              <a:solidFill>
                <a:schemeClr val="lt1"/>
              </a:solidFill>
            </a:endParaRPr>
          </a:p>
          <a:p>
            <a:pPr marL="457200" lvl="0" indent="-279400" algn="just" rtl="0">
              <a:spcBef>
                <a:spcPts val="0"/>
              </a:spcBef>
              <a:spcAft>
                <a:spcPts val="0"/>
              </a:spcAft>
              <a:buClr>
                <a:schemeClr val="lt1"/>
              </a:buClr>
              <a:buSzPts val="800"/>
              <a:buAutoNum type="arabicPeriod"/>
            </a:pPr>
            <a:r>
              <a:rPr lang="en-GB" sz="800">
                <a:solidFill>
                  <a:schemeClr val="lt1"/>
                </a:solidFill>
              </a:rPr>
              <a:t>Results:</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Share the outcomes and results achieved through the project's implementation.</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Display relevant quantitative data and qualitative feedback to demonstrate effectiveness.</a:t>
            </a:r>
            <a:endParaRPr sz="800">
              <a:solidFill>
                <a:schemeClr val="lt1"/>
              </a:solidFill>
            </a:endParaRPr>
          </a:p>
          <a:p>
            <a:pPr marL="457200" lvl="0" indent="-279400" algn="just" rtl="0">
              <a:spcBef>
                <a:spcPts val="0"/>
              </a:spcBef>
              <a:spcAft>
                <a:spcPts val="0"/>
              </a:spcAft>
              <a:buClr>
                <a:schemeClr val="lt1"/>
              </a:buClr>
              <a:buSzPts val="800"/>
              <a:buAutoNum type="arabicPeriod"/>
            </a:pPr>
            <a:r>
              <a:rPr lang="en-GB" sz="800">
                <a:solidFill>
                  <a:schemeClr val="lt1"/>
                </a:solidFill>
              </a:rPr>
              <a:t>Links:</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Provide links and references to additional resources associated with the project.</a:t>
            </a:r>
            <a:endParaRPr sz="800">
              <a:solidFill>
                <a:schemeClr val="lt1"/>
              </a:solidFill>
            </a:endParaRPr>
          </a:p>
          <a:p>
            <a:pPr marL="914400" lvl="1" indent="-279400" algn="just" rtl="0">
              <a:spcBef>
                <a:spcPts val="0"/>
              </a:spcBef>
              <a:spcAft>
                <a:spcPts val="0"/>
              </a:spcAft>
              <a:buClr>
                <a:schemeClr val="lt1"/>
              </a:buClr>
              <a:buSzPts val="800"/>
              <a:buAutoNum type="alphaLcPeriod"/>
            </a:pPr>
            <a:r>
              <a:rPr lang="en-GB" sz="800">
                <a:solidFill>
                  <a:schemeClr val="lt1"/>
                </a:solidFill>
              </a:rPr>
              <a:t>Include GitHub code repositories, research papers, and materials for further exploration.</a:t>
            </a:r>
            <a:endParaRPr sz="800">
              <a:solidFill>
                <a:schemeClr val="lt1"/>
              </a:solidFill>
            </a:endParaRPr>
          </a:p>
        </p:txBody>
      </p:sp>
      <p:sp>
        <p:nvSpPr>
          <p:cNvPr id="135" name="Google Shape;135;p31"/>
          <p:cNvSpPr txBox="1"/>
          <p:nvPr/>
        </p:nvSpPr>
        <p:spPr>
          <a:xfrm>
            <a:off x="521500" y="2554475"/>
            <a:ext cx="3105000" cy="1923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None/>
            </a:pPr>
            <a:endParaRPr sz="800">
              <a:solidFill>
                <a:schemeClr val="lt1"/>
              </a:solidFill>
              <a:latin typeface="Coda"/>
              <a:ea typeface="Coda"/>
              <a:cs typeface="Coda"/>
              <a:sym typeface="Cod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0" name="Google Shape;140;p32"/>
          <p:cNvPicPr preferRelativeResize="0">
            <a:picLocks noGrp="1"/>
          </p:cNvPicPr>
          <p:nvPr>
            <p:ph type="pic" idx="2"/>
          </p:nvPr>
        </p:nvPicPr>
        <p:blipFill rotWithShape="1">
          <a:blip r:embed="rId3">
            <a:alphaModFix/>
          </a:blip>
          <a:srcRect l="16667" r="16666"/>
          <a:stretch/>
        </p:blipFill>
        <p:spPr>
          <a:xfrm>
            <a:off x="3944286" y="-56214"/>
            <a:ext cx="6340570" cy="6340570"/>
          </a:xfrm>
          <a:prstGeom prst="rect">
            <a:avLst/>
          </a:prstGeom>
          <a:noFill/>
          <a:ln>
            <a:noFill/>
          </a:ln>
        </p:spPr>
      </p:pic>
      <p:sp>
        <p:nvSpPr>
          <p:cNvPr id="141" name="Google Shape;141;p32"/>
          <p:cNvSpPr/>
          <p:nvPr/>
        </p:nvSpPr>
        <p:spPr>
          <a:xfrm>
            <a:off x="0" y="0"/>
            <a:ext cx="9144000" cy="5143500"/>
          </a:xfrm>
          <a:custGeom>
            <a:avLst/>
            <a:gdLst/>
            <a:ahLst/>
            <a:cxnLst/>
            <a:rect l="l" t="t" r="r" b="b"/>
            <a:pathLst>
              <a:path w="12192000" h="6858000" extrusionOk="0">
                <a:moveTo>
                  <a:pt x="0" y="0"/>
                </a:moveTo>
                <a:lnTo>
                  <a:pt x="12192000" y="0"/>
                </a:lnTo>
                <a:lnTo>
                  <a:pt x="12192000" y="101344"/>
                </a:lnTo>
                <a:lnTo>
                  <a:pt x="5435344" y="6858000"/>
                </a:lnTo>
                <a:lnTo>
                  <a:pt x="0" y="6858000"/>
                </a:lnTo>
                <a:lnTo>
                  <a:pt x="0" y="0"/>
                </a:lnTo>
                <a:close/>
              </a:path>
            </a:pathLst>
          </a:custGeom>
          <a:blipFill rotWithShape="1">
            <a:blip r:embed="rId4">
              <a:alphaModFix/>
            </a:blip>
            <a:stretch>
              <a:fillRect/>
            </a:stretch>
          </a:bli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42" name="Google Shape;142;p32"/>
          <p:cNvSpPr/>
          <p:nvPr/>
        </p:nvSpPr>
        <p:spPr>
          <a:xfrm rot="2700000">
            <a:off x="314569" y="-2951464"/>
            <a:ext cx="4506269" cy="8872698"/>
          </a:xfrm>
          <a:prstGeom prst="rect">
            <a:avLst/>
          </a:prstGeom>
          <a:solidFill>
            <a:srgbClr val="F2F2F2">
              <a:alpha val="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43" name="Google Shape;143;p32"/>
          <p:cNvSpPr/>
          <p:nvPr/>
        </p:nvSpPr>
        <p:spPr>
          <a:xfrm rot="-8100000" flipH="1">
            <a:off x="-382763" y="-688765"/>
            <a:ext cx="968109" cy="1710739"/>
          </a:xfrm>
          <a:prstGeom prst="rect">
            <a:avLst/>
          </a:prstGeom>
          <a:solidFill>
            <a:srgbClr val="11FFF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44" name="Google Shape;144;p32"/>
          <p:cNvSpPr txBox="1"/>
          <p:nvPr/>
        </p:nvSpPr>
        <p:spPr>
          <a:xfrm>
            <a:off x="521502" y="536050"/>
            <a:ext cx="4179600" cy="6234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GB" sz="3600">
                <a:solidFill>
                  <a:schemeClr val="lt1"/>
                </a:solidFill>
                <a:latin typeface="Coda"/>
                <a:ea typeface="Coda"/>
                <a:cs typeface="Coda"/>
                <a:sym typeface="Coda"/>
              </a:rPr>
              <a:t>Project Overview</a:t>
            </a:r>
            <a:endParaRPr sz="1400">
              <a:solidFill>
                <a:schemeClr val="lt1"/>
              </a:solidFill>
              <a:latin typeface="Coda"/>
              <a:ea typeface="Coda"/>
              <a:cs typeface="Coda"/>
              <a:sym typeface="Coda"/>
            </a:endParaRPr>
          </a:p>
        </p:txBody>
      </p:sp>
      <p:sp>
        <p:nvSpPr>
          <p:cNvPr id="145" name="Google Shape;145;p32"/>
          <p:cNvSpPr txBox="1"/>
          <p:nvPr/>
        </p:nvSpPr>
        <p:spPr>
          <a:xfrm>
            <a:off x="521500" y="1566225"/>
            <a:ext cx="4774200" cy="3671100"/>
          </a:xfrm>
          <a:prstGeom prst="rect">
            <a:avLst/>
          </a:prstGeom>
          <a:noFill/>
          <a:ln>
            <a:noFill/>
          </a:ln>
        </p:spPr>
        <p:txBody>
          <a:bodyPr spcFirstLastPara="1" wrap="square" lIns="68575" tIns="34275" rIns="68575" bIns="34275" anchor="t" anchorCtr="0">
            <a:spAutoFit/>
          </a:bodyPr>
          <a:lstStyle/>
          <a:p>
            <a:pPr marL="0" lvl="0" indent="0" algn="just" rtl="0">
              <a:spcBef>
                <a:spcPts val="0"/>
              </a:spcBef>
              <a:spcAft>
                <a:spcPts val="0"/>
              </a:spcAft>
              <a:buNone/>
            </a:pPr>
            <a:r>
              <a:rPr lang="en-GB" sz="900">
                <a:solidFill>
                  <a:schemeClr val="lt1"/>
                </a:solidFill>
              </a:rPr>
              <a:t>With the Mental Fitness Tracker, we aim to make a significant impact on mental health care by empowering individuals, professionals, and organizations with valuable mental well-being insights. Let's delve into the functionalities and capabilities of this transformative project to revolutionize the approach to mental fitness tracking.</a:t>
            </a:r>
            <a:endParaRPr sz="900">
              <a:solidFill>
                <a:schemeClr val="lt1"/>
              </a:solidFill>
            </a:endParaRPr>
          </a:p>
          <a:p>
            <a:pPr marL="0" lvl="0" indent="0" algn="just" rtl="0">
              <a:spcBef>
                <a:spcPts val="0"/>
              </a:spcBef>
              <a:spcAft>
                <a:spcPts val="0"/>
              </a:spcAft>
              <a:buNone/>
            </a:pPr>
            <a:endParaRPr sz="900">
              <a:solidFill>
                <a:schemeClr val="lt1"/>
              </a:solidFill>
            </a:endParaRPr>
          </a:p>
          <a:p>
            <a:pPr marL="457200" lvl="0" indent="-285750" algn="just" rtl="0">
              <a:spcBef>
                <a:spcPts val="0"/>
              </a:spcBef>
              <a:spcAft>
                <a:spcPts val="0"/>
              </a:spcAft>
              <a:buClr>
                <a:schemeClr val="lt1"/>
              </a:buClr>
              <a:buSzPts val="900"/>
              <a:buChar char="●"/>
            </a:pPr>
            <a:r>
              <a:rPr lang="en-GB" sz="900" b="1">
                <a:solidFill>
                  <a:schemeClr val="lt1"/>
                </a:solidFill>
              </a:rPr>
              <a:t>Purpose:</a:t>
            </a:r>
            <a:endParaRPr sz="900" b="1">
              <a:solidFill>
                <a:schemeClr val="lt1"/>
              </a:solidFill>
            </a:endParaRPr>
          </a:p>
          <a:p>
            <a:pPr marL="914400" lvl="1" indent="-228600" algn="just" rtl="0">
              <a:spcBef>
                <a:spcPts val="0"/>
              </a:spcBef>
              <a:spcAft>
                <a:spcPts val="0"/>
              </a:spcAft>
              <a:buClr>
                <a:schemeClr val="lt1"/>
              </a:buClr>
              <a:buSzPts val="900"/>
              <a:buNone/>
            </a:pPr>
            <a:r>
              <a:rPr lang="en-GB" sz="900">
                <a:solidFill>
                  <a:schemeClr val="lt1"/>
                </a:solidFill>
              </a:rPr>
              <a:t>Transform mental health monitoring and assessment using AI and ML technologies.</a:t>
            </a:r>
            <a:endParaRPr sz="900">
              <a:solidFill>
                <a:schemeClr val="lt1"/>
              </a:solidFill>
            </a:endParaRPr>
          </a:p>
          <a:p>
            <a:pPr marL="914400" lvl="1" indent="-228600" algn="just" rtl="0">
              <a:spcBef>
                <a:spcPts val="0"/>
              </a:spcBef>
              <a:spcAft>
                <a:spcPts val="0"/>
              </a:spcAft>
              <a:buClr>
                <a:schemeClr val="lt1"/>
              </a:buClr>
              <a:buSzPts val="900"/>
              <a:buNone/>
            </a:pPr>
            <a:r>
              <a:rPr lang="en-GB" sz="900">
                <a:solidFill>
                  <a:schemeClr val="lt1"/>
                </a:solidFill>
              </a:rPr>
              <a:t>Bridge the gap in proactive mental health care with real-time insights and personalized recommendations.</a:t>
            </a:r>
            <a:endParaRPr sz="900">
              <a:solidFill>
                <a:schemeClr val="lt1"/>
              </a:solidFill>
            </a:endParaRPr>
          </a:p>
          <a:p>
            <a:pPr marL="457200" lvl="0" indent="-285750" algn="just" rtl="0">
              <a:spcBef>
                <a:spcPts val="0"/>
              </a:spcBef>
              <a:spcAft>
                <a:spcPts val="0"/>
              </a:spcAft>
              <a:buClr>
                <a:schemeClr val="lt1"/>
              </a:buClr>
              <a:buSzPts val="900"/>
              <a:buChar char="●"/>
            </a:pPr>
            <a:r>
              <a:rPr lang="en-GB" sz="900" b="1">
                <a:solidFill>
                  <a:schemeClr val="lt1"/>
                </a:solidFill>
              </a:rPr>
              <a:t>Scope:</a:t>
            </a:r>
            <a:endParaRPr sz="900" b="1">
              <a:solidFill>
                <a:schemeClr val="lt1"/>
              </a:solidFill>
            </a:endParaRPr>
          </a:p>
          <a:p>
            <a:pPr marL="914400" lvl="1" indent="-228600" algn="just" rtl="0">
              <a:spcBef>
                <a:spcPts val="0"/>
              </a:spcBef>
              <a:spcAft>
                <a:spcPts val="0"/>
              </a:spcAft>
              <a:buClr>
                <a:schemeClr val="lt1"/>
              </a:buClr>
              <a:buSzPts val="900"/>
              <a:buNone/>
            </a:pPr>
            <a:r>
              <a:rPr lang="en-GB" sz="900">
                <a:solidFill>
                  <a:schemeClr val="lt1"/>
                </a:solidFill>
              </a:rPr>
              <a:t>Encompass diverse mental health indicators: depression, anxiety, schizophrenia, bipolar disorder, eating disorders, and substance use disorders.</a:t>
            </a:r>
            <a:endParaRPr sz="900">
              <a:solidFill>
                <a:schemeClr val="lt1"/>
              </a:solidFill>
            </a:endParaRPr>
          </a:p>
          <a:p>
            <a:pPr marL="914400" lvl="1" indent="-228600" algn="just" rtl="0">
              <a:spcBef>
                <a:spcPts val="0"/>
              </a:spcBef>
              <a:spcAft>
                <a:spcPts val="0"/>
              </a:spcAft>
              <a:buClr>
                <a:schemeClr val="lt1"/>
              </a:buClr>
              <a:buSzPts val="900"/>
              <a:buNone/>
            </a:pPr>
            <a:r>
              <a:rPr lang="en-GB" sz="900">
                <a:solidFill>
                  <a:schemeClr val="lt1"/>
                </a:solidFill>
              </a:rPr>
              <a:t>Provide personalized assessments and recommendations based on individual characteristics and needs.</a:t>
            </a:r>
            <a:endParaRPr sz="900">
              <a:solidFill>
                <a:schemeClr val="lt1"/>
              </a:solidFill>
            </a:endParaRPr>
          </a:p>
          <a:p>
            <a:pPr marL="457200" lvl="0" indent="-285750" algn="just" rtl="0">
              <a:spcBef>
                <a:spcPts val="0"/>
              </a:spcBef>
              <a:spcAft>
                <a:spcPts val="0"/>
              </a:spcAft>
              <a:buClr>
                <a:schemeClr val="lt1"/>
              </a:buClr>
              <a:buSzPts val="900"/>
              <a:buChar char="●"/>
            </a:pPr>
            <a:r>
              <a:rPr lang="en-GB" sz="900" b="1">
                <a:solidFill>
                  <a:schemeClr val="lt1"/>
                </a:solidFill>
              </a:rPr>
              <a:t>Objectives:</a:t>
            </a:r>
            <a:endParaRPr sz="900" b="1">
              <a:solidFill>
                <a:schemeClr val="lt1"/>
              </a:solidFill>
            </a:endParaRPr>
          </a:p>
          <a:p>
            <a:pPr marL="914400" lvl="1" indent="-228600" algn="just" rtl="0">
              <a:spcBef>
                <a:spcPts val="0"/>
              </a:spcBef>
              <a:spcAft>
                <a:spcPts val="0"/>
              </a:spcAft>
              <a:buClr>
                <a:schemeClr val="lt1"/>
              </a:buClr>
              <a:buSzPts val="900"/>
              <a:buNone/>
            </a:pPr>
            <a:r>
              <a:rPr lang="en-GB" sz="900">
                <a:solidFill>
                  <a:schemeClr val="lt1"/>
                </a:solidFill>
              </a:rPr>
              <a:t>Develop an innovative AI-powered Mental Fitness Tracker for real-time mental health monitoring.</a:t>
            </a:r>
            <a:endParaRPr sz="900">
              <a:solidFill>
                <a:schemeClr val="lt1"/>
              </a:solidFill>
            </a:endParaRPr>
          </a:p>
          <a:p>
            <a:pPr marL="914400" lvl="1" indent="-228600" algn="just" rtl="0">
              <a:spcBef>
                <a:spcPts val="0"/>
              </a:spcBef>
              <a:spcAft>
                <a:spcPts val="0"/>
              </a:spcAft>
              <a:buClr>
                <a:schemeClr val="lt1"/>
              </a:buClr>
              <a:buSzPts val="900"/>
              <a:buNone/>
            </a:pPr>
            <a:r>
              <a:rPr lang="en-GB" sz="900">
                <a:solidFill>
                  <a:schemeClr val="lt1"/>
                </a:solidFill>
              </a:rPr>
              <a:t>Offer a user-friendly interface for easy access to mental fitness insights.</a:t>
            </a:r>
            <a:endParaRPr sz="900">
              <a:solidFill>
                <a:schemeClr val="lt1"/>
              </a:solidFill>
            </a:endParaRPr>
          </a:p>
          <a:p>
            <a:pPr marL="914400" lvl="1" indent="-228600" algn="just" rtl="0">
              <a:spcBef>
                <a:spcPts val="0"/>
              </a:spcBef>
              <a:spcAft>
                <a:spcPts val="0"/>
              </a:spcAft>
              <a:buClr>
                <a:schemeClr val="lt1"/>
              </a:buClr>
              <a:buSzPts val="900"/>
              <a:buNone/>
            </a:pPr>
            <a:r>
              <a:rPr lang="en-GB" sz="900">
                <a:solidFill>
                  <a:schemeClr val="lt1"/>
                </a:solidFill>
              </a:rPr>
              <a:t>Provide personalized recommendations for improving mental well-being.</a:t>
            </a:r>
            <a:endParaRPr sz="900">
              <a:solidFill>
                <a:schemeClr val="lt1"/>
              </a:solidFill>
            </a:endParaRPr>
          </a:p>
          <a:p>
            <a:pPr marL="914400" lvl="1" indent="-228600" algn="just" rtl="0">
              <a:spcBef>
                <a:spcPts val="0"/>
              </a:spcBef>
              <a:spcAft>
                <a:spcPts val="0"/>
              </a:spcAft>
              <a:buClr>
                <a:schemeClr val="lt1"/>
              </a:buClr>
              <a:buSzPts val="900"/>
              <a:buNone/>
            </a:pPr>
            <a:r>
              <a:rPr lang="en-GB" sz="900">
                <a:solidFill>
                  <a:schemeClr val="lt1"/>
                </a:solidFill>
              </a:rPr>
              <a:t>Support mental health professionals and organizations with data-driven insights.</a:t>
            </a:r>
            <a:endParaRPr sz="900">
              <a:solidFill>
                <a:schemeClr val="lt1"/>
              </a:solidFill>
            </a:endParaRPr>
          </a:p>
          <a:p>
            <a:pPr marL="914400" lvl="1" indent="-228600" algn="just" rtl="0">
              <a:spcBef>
                <a:spcPts val="0"/>
              </a:spcBef>
              <a:spcAft>
                <a:spcPts val="0"/>
              </a:spcAft>
              <a:buClr>
                <a:schemeClr val="lt1"/>
              </a:buClr>
              <a:buSzPts val="900"/>
              <a:buNone/>
            </a:pPr>
            <a:r>
              <a:rPr lang="en-GB" sz="900">
                <a:solidFill>
                  <a:schemeClr val="lt1"/>
                </a:solidFill>
              </a:rPr>
              <a:t>Foster a proactive mental health culture through early detection and intervention.</a:t>
            </a:r>
            <a:endParaRPr sz="900">
              <a:solidFill>
                <a:schemeClr val="lt1"/>
              </a:solidFill>
            </a:endParaRPr>
          </a:p>
          <a:p>
            <a:pPr marL="0" lvl="0" indent="0" algn="just" rtl="0">
              <a:spcBef>
                <a:spcPts val="0"/>
              </a:spcBef>
              <a:spcAft>
                <a:spcPts val="0"/>
              </a:spcAft>
              <a:buNone/>
            </a:pPr>
            <a:endParaRPr sz="9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150" name="Google Shape;150;p33"/>
          <p:cNvPicPr preferRelativeResize="0">
            <a:picLocks noGrp="1"/>
          </p:cNvPicPr>
          <p:nvPr>
            <p:ph type="pic" idx="2"/>
          </p:nvPr>
        </p:nvPicPr>
        <p:blipFill rotWithShape="1">
          <a:blip r:embed="rId3">
            <a:alphaModFix/>
          </a:blip>
          <a:srcRect l="18750" r="18749"/>
          <a:stretch/>
        </p:blipFill>
        <p:spPr>
          <a:xfrm>
            <a:off x="6583651" y="2478825"/>
            <a:ext cx="4021756" cy="4021755"/>
          </a:xfrm>
          <a:prstGeom prst="rect">
            <a:avLst/>
          </a:prstGeom>
          <a:noFill/>
          <a:ln>
            <a:noFill/>
          </a:ln>
        </p:spPr>
      </p:pic>
      <p:pic>
        <p:nvPicPr>
          <p:cNvPr id="151" name="Google Shape;151;p33"/>
          <p:cNvPicPr preferRelativeResize="0">
            <a:picLocks noGrp="1"/>
          </p:cNvPicPr>
          <p:nvPr>
            <p:ph type="pic" idx="3"/>
          </p:nvPr>
        </p:nvPicPr>
        <p:blipFill rotWithShape="1">
          <a:blip r:embed="rId4">
            <a:alphaModFix/>
          </a:blip>
          <a:srcRect l="16667" r="16666"/>
          <a:stretch/>
        </p:blipFill>
        <p:spPr>
          <a:xfrm>
            <a:off x="-650097" y="-1214075"/>
            <a:ext cx="7150901" cy="7151075"/>
          </a:xfrm>
          <a:prstGeom prst="rect">
            <a:avLst/>
          </a:prstGeom>
          <a:noFill/>
          <a:ln>
            <a:noFill/>
          </a:ln>
        </p:spPr>
      </p:pic>
      <p:sp>
        <p:nvSpPr>
          <p:cNvPr id="152" name="Google Shape;152;p33"/>
          <p:cNvSpPr/>
          <p:nvPr/>
        </p:nvSpPr>
        <p:spPr>
          <a:xfrm>
            <a:off x="1315994" y="0"/>
            <a:ext cx="7823696" cy="5143500"/>
          </a:xfrm>
          <a:custGeom>
            <a:avLst/>
            <a:gdLst/>
            <a:ahLst/>
            <a:cxnLst/>
            <a:rect l="l" t="t" r="r" b="b"/>
            <a:pathLst>
              <a:path w="10431595" h="6858000" extrusionOk="0">
                <a:moveTo>
                  <a:pt x="6858000" y="0"/>
                </a:moveTo>
                <a:lnTo>
                  <a:pt x="10431595" y="0"/>
                </a:lnTo>
                <a:lnTo>
                  <a:pt x="10431595" y="3547685"/>
                </a:lnTo>
                <a:lnTo>
                  <a:pt x="7121280" y="6858000"/>
                </a:lnTo>
                <a:lnTo>
                  <a:pt x="0" y="6858000"/>
                </a:lnTo>
                <a:lnTo>
                  <a:pt x="6858000" y="0"/>
                </a:lnTo>
                <a:close/>
              </a:path>
            </a:pathLst>
          </a:custGeom>
          <a:blipFill rotWithShape="1">
            <a:blip r:embed="rId5">
              <a:alphaModFix/>
            </a:blip>
            <a:stretch>
              <a:fillRect/>
            </a:stretch>
          </a:bli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53" name="Google Shape;153;p33"/>
          <p:cNvSpPr/>
          <p:nvPr/>
        </p:nvSpPr>
        <p:spPr>
          <a:xfrm rot="2700000">
            <a:off x="4144843" y="-1748572"/>
            <a:ext cx="1256453" cy="8667229"/>
          </a:xfrm>
          <a:prstGeom prst="rect">
            <a:avLst/>
          </a:prstGeom>
          <a:solidFill>
            <a:srgbClr val="F2F2F2">
              <a:alpha val="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54" name="Google Shape;154;p33"/>
          <p:cNvSpPr txBox="1"/>
          <p:nvPr/>
        </p:nvSpPr>
        <p:spPr>
          <a:xfrm>
            <a:off x="5681298" y="1460825"/>
            <a:ext cx="2600400" cy="3771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GB" sz="2000">
                <a:solidFill>
                  <a:schemeClr val="lt1"/>
                </a:solidFill>
                <a:latin typeface="Coda"/>
                <a:ea typeface="Coda"/>
                <a:cs typeface="Coda"/>
                <a:sym typeface="Coda"/>
              </a:rPr>
              <a:t>Individuals </a:t>
            </a:r>
            <a:endParaRPr sz="2000"/>
          </a:p>
        </p:txBody>
      </p:sp>
      <p:sp>
        <p:nvSpPr>
          <p:cNvPr id="155" name="Google Shape;155;p33"/>
          <p:cNvSpPr txBox="1"/>
          <p:nvPr/>
        </p:nvSpPr>
        <p:spPr>
          <a:xfrm>
            <a:off x="5681294" y="1909850"/>
            <a:ext cx="2813700" cy="931200"/>
          </a:xfrm>
          <a:prstGeom prst="rect">
            <a:avLst/>
          </a:prstGeom>
          <a:noFill/>
          <a:ln>
            <a:noFill/>
          </a:ln>
        </p:spPr>
        <p:txBody>
          <a:bodyPr spcFirstLastPara="1" wrap="square" lIns="68575" tIns="34275" rIns="68575" bIns="34275" anchor="t" anchorCtr="0">
            <a:spAutoFit/>
          </a:bodyPr>
          <a:lstStyle/>
          <a:p>
            <a:pPr marL="0" lvl="0" indent="0" algn="just" rtl="0">
              <a:spcBef>
                <a:spcPts val="0"/>
              </a:spcBef>
              <a:spcAft>
                <a:spcPts val="0"/>
              </a:spcAft>
              <a:buNone/>
            </a:pPr>
            <a:r>
              <a:rPr lang="en-GB" sz="800">
                <a:solidFill>
                  <a:schemeClr val="lt1"/>
                </a:solidFill>
              </a:rPr>
              <a:t>The Mental Fitness Tracker caters to individuals who seek to monitor and enhance their mental well-being proactively. By enabling users to input relevant information, the tracker offers personalized insights and recommendations based on their mental health data. It empowers individuals to take charge of their mental wellness journey with data-driven guidance</a:t>
            </a:r>
            <a:endParaRPr sz="800">
              <a:solidFill>
                <a:schemeClr val="lt1"/>
              </a:solidFill>
            </a:endParaRPr>
          </a:p>
        </p:txBody>
      </p:sp>
      <p:sp>
        <p:nvSpPr>
          <p:cNvPr id="156" name="Google Shape;156;p33"/>
          <p:cNvSpPr/>
          <p:nvPr/>
        </p:nvSpPr>
        <p:spPr>
          <a:xfrm rot="-8100000" flipH="1">
            <a:off x="-382763" y="-688765"/>
            <a:ext cx="968109" cy="1710739"/>
          </a:xfrm>
          <a:prstGeom prst="rect">
            <a:avLst/>
          </a:prstGeom>
          <a:solidFill>
            <a:srgbClr val="11FFF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57" name="Google Shape;157;p33"/>
          <p:cNvSpPr txBox="1"/>
          <p:nvPr/>
        </p:nvSpPr>
        <p:spPr>
          <a:xfrm>
            <a:off x="3783025" y="3176676"/>
            <a:ext cx="3811200" cy="377100"/>
          </a:xfrm>
          <a:prstGeom prst="rect">
            <a:avLst/>
          </a:prstGeom>
          <a:noFill/>
          <a:ln>
            <a:noFill/>
          </a:ln>
        </p:spPr>
        <p:txBody>
          <a:bodyPr spcFirstLastPara="1" wrap="square" lIns="68575" tIns="34275" rIns="68575" bIns="34275" anchor="t" anchorCtr="0">
            <a:spAutoFit/>
          </a:bodyPr>
          <a:lstStyle/>
          <a:p>
            <a:pPr marL="0" lvl="0" indent="0" algn="l" rtl="0">
              <a:spcBef>
                <a:spcPts val="0"/>
              </a:spcBef>
              <a:spcAft>
                <a:spcPts val="0"/>
              </a:spcAft>
              <a:buClr>
                <a:schemeClr val="dk1"/>
              </a:buClr>
              <a:buFont typeface="Arial"/>
              <a:buNone/>
            </a:pPr>
            <a:r>
              <a:rPr lang="en-GB" sz="2000" dirty="0">
                <a:solidFill>
                  <a:schemeClr val="lt1"/>
                </a:solidFill>
                <a:latin typeface="Coda"/>
                <a:ea typeface="Coda"/>
                <a:cs typeface="Coda"/>
                <a:sym typeface="Coda"/>
              </a:rPr>
              <a:t>Healthcare Professionals</a:t>
            </a:r>
            <a:endParaRPr sz="2000" dirty="0">
              <a:solidFill>
                <a:schemeClr val="lt1"/>
              </a:solidFill>
            </a:endParaRPr>
          </a:p>
        </p:txBody>
      </p:sp>
      <p:sp>
        <p:nvSpPr>
          <p:cNvPr id="158" name="Google Shape;158;p33"/>
          <p:cNvSpPr txBox="1"/>
          <p:nvPr/>
        </p:nvSpPr>
        <p:spPr>
          <a:xfrm>
            <a:off x="3820992" y="3613593"/>
            <a:ext cx="2813700" cy="1177500"/>
          </a:xfrm>
          <a:prstGeom prst="rect">
            <a:avLst/>
          </a:prstGeom>
          <a:noFill/>
          <a:ln>
            <a:noFill/>
          </a:ln>
        </p:spPr>
        <p:txBody>
          <a:bodyPr spcFirstLastPara="1" wrap="square" lIns="68575" tIns="34275" rIns="68575" bIns="34275" anchor="t" anchorCtr="0">
            <a:spAutoFit/>
          </a:bodyPr>
          <a:lstStyle/>
          <a:p>
            <a:pPr marL="0" lvl="0" indent="0" algn="just" rtl="0">
              <a:spcBef>
                <a:spcPts val="0"/>
              </a:spcBef>
              <a:spcAft>
                <a:spcPts val="0"/>
              </a:spcAft>
              <a:buNone/>
            </a:pPr>
            <a:r>
              <a:rPr lang="en-GB" sz="900" dirty="0">
                <a:solidFill>
                  <a:schemeClr val="lt1"/>
                </a:solidFill>
              </a:rPr>
              <a:t>For healthcare professionals, including psychologists, psychiatrists, and </a:t>
            </a:r>
            <a:r>
              <a:rPr lang="en-GB" sz="900" dirty="0" err="1">
                <a:solidFill>
                  <a:schemeClr val="lt1"/>
                </a:solidFill>
              </a:rPr>
              <a:t>counselors</a:t>
            </a:r>
            <a:r>
              <a:rPr lang="en-GB" sz="900" dirty="0">
                <a:solidFill>
                  <a:schemeClr val="lt1"/>
                </a:solidFill>
              </a:rPr>
              <a:t>, the Mental Fitness Tracker serves as a valuable tool. By providing comprehensive mental health data, professionals gain crucial insights into their patients' well-being. This allows them to offer personalized care and support, leading to more effective treatment plans and improved outcomes.</a:t>
            </a:r>
            <a:endParaRPr sz="900" dirty="0">
              <a:solidFill>
                <a:schemeClr val="lt1"/>
              </a:solidFill>
            </a:endParaRPr>
          </a:p>
        </p:txBody>
      </p:sp>
      <p:sp>
        <p:nvSpPr>
          <p:cNvPr id="159" name="Google Shape;159;p33"/>
          <p:cNvSpPr txBox="1"/>
          <p:nvPr/>
        </p:nvSpPr>
        <p:spPr>
          <a:xfrm>
            <a:off x="6242725" y="297275"/>
            <a:ext cx="2703000" cy="66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GB" sz="2700" u="sng">
                <a:solidFill>
                  <a:schemeClr val="lt1"/>
                </a:solidFill>
                <a:latin typeface="Coda"/>
                <a:ea typeface="Coda"/>
                <a:cs typeface="Coda"/>
                <a:sym typeface="Coda"/>
              </a:rPr>
              <a:t>Target Audience</a:t>
            </a:r>
            <a:endParaRPr u="sng">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4"/>
          <p:cNvSpPr/>
          <p:nvPr/>
        </p:nvSpPr>
        <p:spPr>
          <a:xfrm rot="-8100000" flipH="1">
            <a:off x="-382763" y="-688765"/>
            <a:ext cx="968109" cy="1710739"/>
          </a:xfrm>
          <a:prstGeom prst="rect">
            <a:avLst/>
          </a:prstGeom>
          <a:solidFill>
            <a:srgbClr val="11FFF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65" name="Google Shape;165;p34"/>
          <p:cNvSpPr/>
          <p:nvPr/>
        </p:nvSpPr>
        <p:spPr>
          <a:xfrm rot="-8100000" flipH="1">
            <a:off x="8527725" y="4245016"/>
            <a:ext cx="968109" cy="1559141"/>
          </a:xfrm>
          <a:prstGeom prst="rect">
            <a:avLst/>
          </a:prstGeom>
          <a:solidFill>
            <a:srgbClr val="F2F2F2">
              <a:alpha val="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66" name="Google Shape;166;p34"/>
          <p:cNvSpPr/>
          <p:nvPr/>
        </p:nvSpPr>
        <p:spPr>
          <a:xfrm rot="2700000">
            <a:off x="2070708" y="-2245588"/>
            <a:ext cx="2405743" cy="8872698"/>
          </a:xfrm>
          <a:prstGeom prst="rect">
            <a:avLst/>
          </a:prstGeom>
          <a:solidFill>
            <a:srgbClr val="F2F2F2">
              <a:alpha val="9803"/>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67" name="Google Shape;167;p34"/>
          <p:cNvSpPr txBox="1"/>
          <p:nvPr/>
        </p:nvSpPr>
        <p:spPr>
          <a:xfrm>
            <a:off x="1048389" y="535825"/>
            <a:ext cx="7574100" cy="623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GB" sz="3600">
                <a:solidFill>
                  <a:schemeClr val="lt1"/>
                </a:solidFill>
                <a:latin typeface="Coda"/>
                <a:ea typeface="Coda"/>
                <a:cs typeface="Coda"/>
                <a:sym typeface="Coda"/>
              </a:rPr>
              <a:t>Solution and value proposition</a:t>
            </a:r>
            <a:endParaRPr sz="1400">
              <a:solidFill>
                <a:schemeClr val="lt1"/>
              </a:solidFill>
              <a:latin typeface="Coda"/>
              <a:ea typeface="Coda"/>
              <a:cs typeface="Coda"/>
              <a:sym typeface="Coda"/>
            </a:endParaRPr>
          </a:p>
        </p:txBody>
      </p:sp>
      <p:sp>
        <p:nvSpPr>
          <p:cNvPr id="168" name="Google Shape;168;p34"/>
          <p:cNvSpPr txBox="1"/>
          <p:nvPr/>
        </p:nvSpPr>
        <p:spPr>
          <a:xfrm>
            <a:off x="1048400" y="1502625"/>
            <a:ext cx="7069800" cy="3301500"/>
          </a:xfrm>
          <a:prstGeom prst="rect">
            <a:avLst/>
          </a:prstGeom>
          <a:noFill/>
          <a:ln>
            <a:noFill/>
          </a:ln>
        </p:spPr>
        <p:txBody>
          <a:bodyPr spcFirstLastPara="1" wrap="square" lIns="68575" tIns="34275" rIns="68575" bIns="34275" anchor="t" anchorCtr="0">
            <a:spAutoFit/>
          </a:bodyPr>
          <a:lstStyle/>
          <a:p>
            <a:pPr marL="457200" lvl="0" indent="-317500" algn="just" rtl="0">
              <a:spcBef>
                <a:spcPts val="0"/>
              </a:spcBef>
              <a:spcAft>
                <a:spcPts val="0"/>
              </a:spcAft>
              <a:buClr>
                <a:schemeClr val="lt1"/>
              </a:buClr>
              <a:buSzPts val="1400"/>
              <a:buChar char="●"/>
            </a:pPr>
            <a:r>
              <a:rPr lang="en-GB" b="1">
                <a:solidFill>
                  <a:schemeClr val="lt1"/>
                </a:solidFill>
              </a:rPr>
              <a:t>Solution:</a:t>
            </a:r>
            <a:endParaRPr b="1">
              <a:solidFill>
                <a:schemeClr val="lt1"/>
              </a:solidFill>
            </a:endParaRPr>
          </a:p>
          <a:p>
            <a:pPr marL="914400" lvl="1" indent="-317500" algn="just" rtl="0">
              <a:spcBef>
                <a:spcPts val="0"/>
              </a:spcBef>
              <a:spcAft>
                <a:spcPts val="0"/>
              </a:spcAft>
              <a:buClr>
                <a:schemeClr val="lt1"/>
              </a:buClr>
              <a:buSzPts val="1400"/>
              <a:buChar char="○"/>
            </a:pPr>
            <a:r>
              <a:rPr lang="en-GB">
                <a:solidFill>
                  <a:schemeClr val="lt1"/>
                </a:solidFill>
              </a:rPr>
              <a:t>The Mental Fitness Tracker is an AI-powered platform that revolutionizes mental health monitoring and assessment.</a:t>
            </a:r>
            <a:endParaRPr>
              <a:solidFill>
                <a:schemeClr val="lt1"/>
              </a:solidFill>
            </a:endParaRPr>
          </a:p>
          <a:p>
            <a:pPr marL="914400" lvl="1" indent="-317500" algn="just" rtl="0">
              <a:spcBef>
                <a:spcPts val="0"/>
              </a:spcBef>
              <a:spcAft>
                <a:spcPts val="0"/>
              </a:spcAft>
              <a:buClr>
                <a:schemeClr val="lt1"/>
              </a:buClr>
              <a:buSzPts val="1400"/>
              <a:buChar char="○"/>
            </a:pPr>
            <a:r>
              <a:rPr lang="en-GB">
                <a:solidFill>
                  <a:schemeClr val="lt1"/>
                </a:solidFill>
              </a:rPr>
              <a:t>Utilizing advanced Machine Learning algorithms, it analyzes diverse mental health indicators in real-time.</a:t>
            </a:r>
            <a:endParaRPr>
              <a:solidFill>
                <a:schemeClr val="lt1"/>
              </a:solidFill>
            </a:endParaRPr>
          </a:p>
          <a:p>
            <a:pPr marL="457200" lvl="0" indent="-317500" algn="just" rtl="0">
              <a:spcBef>
                <a:spcPts val="0"/>
              </a:spcBef>
              <a:spcAft>
                <a:spcPts val="0"/>
              </a:spcAft>
              <a:buClr>
                <a:schemeClr val="lt1"/>
              </a:buClr>
              <a:buSzPts val="1400"/>
              <a:buChar char="●"/>
            </a:pPr>
            <a:r>
              <a:rPr lang="en-GB" b="1">
                <a:solidFill>
                  <a:schemeClr val="lt1"/>
                </a:solidFill>
              </a:rPr>
              <a:t>Value Proposition:</a:t>
            </a:r>
            <a:endParaRPr b="1">
              <a:solidFill>
                <a:schemeClr val="lt1"/>
              </a:solidFill>
            </a:endParaRPr>
          </a:p>
          <a:p>
            <a:pPr marL="914400" lvl="1" indent="-317500" algn="just" rtl="0">
              <a:spcBef>
                <a:spcPts val="0"/>
              </a:spcBef>
              <a:spcAft>
                <a:spcPts val="0"/>
              </a:spcAft>
              <a:buClr>
                <a:schemeClr val="lt1"/>
              </a:buClr>
              <a:buSzPts val="1400"/>
              <a:buChar char="○"/>
            </a:pPr>
            <a:r>
              <a:rPr lang="en-GB">
                <a:solidFill>
                  <a:schemeClr val="lt1"/>
                </a:solidFill>
              </a:rPr>
              <a:t>Personalized Insights: Users receive tailored insights into their mental well-being, fostering proactive self-improvement.</a:t>
            </a:r>
            <a:endParaRPr>
              <a:solidFill>
                <a:schemeClr val="lt1"/>
              </a:solidFill>
            </a:endParaRPr>
          </a:p>
          <a:p>
            <a:pPr marL="914400" lvl="1" indent="-317500" algn="just" rtl="0">
              <a:spcBef>
                <a:spcPts val="0"/>
              </a:spcBef>
              <a:spcAft>
                <a:spcPts val="0"/>
              </a:spcAft>
              <a:buClr>
                <a:schemeClr val="lt1"/>
              </a:buClr>
              <a:buSzPts val="1400"/>
              <a:buChar char="○"/>
            </a:pPr>
            <a:r>
              <a:rPr lang="en-GB">
                <a:solidFill>
                  <a:schemeClr val="lt1"/>
                </a:solidFill>
              </a:rPr>
              <a:t>Data-Driven Recommendations: Evidence-based recommendations empower users to make informed decisions for better mental health.</a:t>
            </a:r>
            <a:endParaRPr>
              <a:solidFill>
                <a:schemeClr val="lt1"/>
              </a:solidFill>
            </a:endParaRPr>
          </a:p>
          <a:p>
            <a:pPr marL="914400" lvl="1" indent="-317500" algn="just" rtl="0">
              <a:spcBef>
                <a:spcPts val="0"/>
              </a:spcBef>
              <a:spcAft>
                <a:spcPts val="0"/>
              </a:spcAft>
              <a:buClr>
                <a:schemeClr val="lt1"/>
              </a:buClr>
              <a:buSzPts val="1400"/>
              <a:buChar char="○"/>
            </a:pPr>
            <a:r>
              <a:rPr lang="en-GB">
                <a:solidFill>
                  <a:schemeClr val="lt1"/>
                </a:solidFill>
              </a:rPr>
              <a:t>Improved Patient Care: Healthcare professionals gain valuable data for personalized treatment plans, leading to more effective care.</a:t>
            </a:r>
            <a:endParaRPr>
              <a:solidFill>
                <a:schemeClr val="lt1"/>
              </a:solidFill>
            </a:endParaRPr>
          </a:p>
          <a:p>
            <a:pPr marL="914400" lvl="1" indent="-317500" algn="just" rtl="0">
              <a:spcBef>
                <a:spcPts val="0"/>
              </a:spcBef>
              <a:spcAft>
                <a:spcPts val="0"/>
              </a:spcAft>
              <a:buClr>
                <a:schemeClr val="lt1"/>
              </a:buClr>
              <a:buSzPts val="1400"/>
              <a:buChar char="○"/>
            </a:pPr>
            <a:r>
              <a:rPr lang="en-GB">
                <a:solidFill>
                  <a:schemeClr val="lt1"/>
                </a:solidFill>
              </a:rPr>
              <a:t>Enhanced Mental Health Culture: Organizations can implement targeted mental health initiatives, promoting a supportive work environment.</a:t>
            </a:r>
            <a:endParaRPr>
              <a:solidFill>
                <a:schemeClr val="lt1"/>
              </a:solidFill>
            </a:endParaRPr>
          </a:p>
          <a:p>
            <a:pPr marL="0" lvl="0" indent="0" algn="l" rtl="0">
              <a:spcBef>
                <a:spcPts val="0"/>
              </a:spcBef>
              <a:spcAft>
                <a:spcPts val="0"/>
              </a:spcAft>
              <a:buNone/>
            </a:pP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35"/>
          <p:cNvPicPr preferRelativeResize="0">
            <a:picLocks noGrp="1"/>
          </p:cNvPicPr>
          <p:nvPr>
            <p:ph type="pic" idx="2"/>
          </p:nvPr>
        </p:nvPicPr>
        <p:blipFill rotWithShape="1">
          <a:blip r:embed="rId3">
            <a:alphaModFix/>
          </a:blip>
          <a:srcRect l="16666" r="16666"/>
          <a:stretch/>
        </p:blipFill>
        <p:spPr>
          <a:xfrm>
            <a:off x="3944286" y="-56214"/>
            <a:ext cx="6340570" cy="6340570"/>
          </a:xfrm>
          <a:prstGeom prst="rect">
            <a:avLst/>
          </a:prstGeom>
          <a:noFill/>
          <a:ln>
            <a:noFill/>
          </a:ln>
        </p:spPr>
      </p:pic>
      <p:sp>
        <p:nvSpPr>
          <p:cNvPr id="174" name="Google Shape;174;p35"/>
          <p:cNvSpPr/>
          <p:nvPr/>
        </p:nvSpPr>
        <p:spPr>
          <a:xfrm>
            <a:off x="0" y="0"/>
            <a:ext cx="9144000" cy="5143500"/>
          </a:xfrm>
          <a:custGeom>
            <a:avLst/>
            <a:gdLst/>
            <a:ahLst/>
            <a:cxnLst/>
            <a:rect l="l" t="t" r="r" b="b"/>
            <a:pathLst>
              <a:path w="12192000" h="6858000" extrusionOk="0">
                <a:moveTo>
                  <a:pt x="0" y="0"/>
                </a:moveTo>
                <a:lnTo>
                  <a:pt x="12192000" y="0"/>
                </a:lnTo>
                <a:lnTo>
                  <a:pt x="12192000" y="101344"/>
                </a:lnTo>
                <a:lnTo>
                  <a:pt x="5435344" y="6858000"/>
                </a:lnTo>
                <a:lnTo>
                  <a:pt x="0" y="6858000"/>
                </a:lnTo>
                <a:lnTo>
                  <a:pt x="0" y="0"/>
                </a:lnTo>
                <a:close/>
              </a:path>
            </a:pathLst>
          </a:custGeom>
          <a:blipFill rotWithShape="1">
            <a:blip r:embed="rId4">
              <a:alphaModFix/>
            </a:blip>
            <a:stretch>
              <a:fillRect/>
            </a:stretch>
          </a:bli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75" name="Google Shape;175;p35"/>
          <p:cNvSpPr/>
          <p:nvPr/>
        </p:nvSpPr>
        <p:spPr>
          <a:xfrm rot="2700000">
            <a:off x="314615" y="-2951512"/>
            <a:ext cx="4506109" cy="8872634"/>
          </a:xfrm>
          <a:prstGeom prst="rect">
            <a:avLst/>
          </a:prstGeom>
          <a:solidFill>
            <a:srgbClr val="F2F2F2">
              <a:alpha val="98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76" name="Google Shape;176;p35"/>
          <p:cNvSpPr/>
          <p:nvPr/>
        </p:nvSpPr>
        <p:spPr>
          <a:xfrm rot="-8100000" flipH="1">
            <a:off x="-382809" y="-688652"/>
            <a:ext cx="968171" cy="1710633"/>
          </a:xfrm>
          <a:prstGeom prst="rect">
            <a:avLst/>
          </a:prstGeom>
          <a:solidFill>
            <a:srgbClr val="11FFF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77" name="Google Shape;177;p35"/>
          <p:cNvSpPr txBox="1"/>
          <p:nvPr/>
        </p:nvSpPr>
        <p:spPr>
          <a:xfrm>
            <a:off x="521500" y="536050"/>
            <a:ext cx="6676800" cy="6234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GB" sz="3600">
                <a:solidFill>
                  <a:schemeClr val="lt1"/>
                </a:solidFill>
                <a:latin typeface="Coda"/>
                <a:ea typeface="Coda"/>
                <a:cs typeface="Coda"/>
                <a:sym typeface="Coda"/>
              </a:rPr>
              <a:t>Customization and Uniqueness</a:t>
            </a:r>
            <a:endParaRPr sz="1400">
              <a:solidFill>
                <a:schemeClr val="lt1"/>
              </a:solidFill>
              <a:latin typeface="Coda"/>
              <a:ea typeface="Coda"/>
              <a:cs typeface="Coda"/>
              <a:sym typeface="Coda"/>
            </a:endParaRPr>
          </a:p>
        </p:txBody>
      </p:sp>
      <p:sp>
        <p:nvSpPr>
          <p:cNvPr id="178" name="Google Shape;178;p35"/>
          <p:cNvSpPr txBox="1"/>
          <p:nvPr/>
        </p:nvSpPr>
        <p:spPr>
          <a:xfrm>
            <a:off x="521500" y="1566225"/>
            <a:ext cx="4774200" cy="3147600"/>
          </a:xfrm>
          <a:prstGeom prst="rect">
            <a:avLst/>
          </a:prstGeom>
          <a:noFill/>
          <a:ln>
            <a:noFill/>
          </a:ln>
        </p:spPr>
        <p:txBody>
          <a:bodyPr spcFirstLastPara="1" wrap="square" lIns="68575" tIns="34275" rIns="68575" bIns="34275" anchor="t" anchorCtr="0">
            <a:spAutoFit/>
          </a:bodyPr>
          <a:lstStyle/>
          <a:p>
            <a:pPr marL="457200" lvl="0" indent="-292100" algn="l" rtl="0">
              <a:spcBef>
                <a:spcPts val="0"/>
              </a:spcBef>
              <a:spcAft>
                <a:spcPts val="0"/>
              </a:spcAft>
              <a:buClr>
                <a:schemeClr val="lt1"/>
              </a:buClr>
              <a:buSzPts val="1000"/>
              <a:buChar char="●"/>
            </a:pPr>
            <a:r>
              <a:rPr lang="en-GB" sz="1000">
                <a:solidFill>
                  <a:schemeClr val="lt1"/>
                </a:solidFill>
              </a:rPr>
              <a:t>Comprehensive Dataset Integration: Merged diverse datasets for a holistic view of mental health factors.</a:t>
            </a:r>
            <a:endParaRPr sz="1000">
              <a:solidFill>
                <a:schemeClr val="lt1"/>
              </a:solidFill>
            </a:endParaRPr>
          </a:p>
          <a:p>
            <a:pPr marL="457200" lvl="0" indent="-292100" algn="l" rtl="0">
              <a:spcBef>
                <a:spcPts val="0"/>
              </a:spcBef>
              <a:spcAft>
                <a:spcPts val="0"/>
              </a:spcAft>
              <a:buClr>
                <a:schemeClr val="lt1"/>
              </a:buClr>
              <a:buSzPts val="1000"/>
              <a:buChar char="●"/>
            </a:pPr>
            <a:r>
              <a:rPr lang="en-GB" sz="1000">
                <a:solidFill>
                  <a:schemeClr val="lt1"/>
                </a:solidFill>
              </a:rPr>
              <a:t>Advanced Data Preprocessing: Ensured data integrity through extensive cleaning and handling missing values.</a:t>
            </a:r>
            <a:endParaRPr sz="1000">
              <a:solidFill>
                <a:schemeClr val="lt1"/>
              </a:solidFill>
            </a:endParaRPr>
          </a:p>
          <a:p>
            <a:pPr marL="457200" lvl="0" indent="-292100" algn="l" rtl="0">
              <a:spcBef>
                <a:spcPts val="0"/>
              </a:spcBef>
              <a:spcAft>
                <a:spcPts val="0"/>
              </a:spcAft>
              <a:buClr>
                <a:schemeClr val="lt1"/>
              </a:buClr>
              <a:buSzPts val="1000"/>
              <a:buChar char="●"/>
            </a:pPr>
            <a:r>
              <a:rPr lang="en-GB" sz="1000">
                <a:solidFill>
                  <a:schemeClr val="lt1"/>
                </a:solidFill>
              </a:rPr>
              <a:t>Informative Visualizations: Utilized powerful libraries for intuitive and visually appealing charts.</a:t>
            </a:r>
            <a:endParaRPr sz="1000">
              <a:solidFill>
                <a:schemeClr val="lt1"/>
              </a:solidFill>
            </a:endParaRPr>
          </a:p>
          <a:p>
            <a:pPr marL="457200" lvl="0" indent="-292100" algn="l" rtl="0">
              <a:spcBef>
                <a:spcPts val="0"/>
              </a:spcBef>
              <a:spcAft>
                <a:spcPts val="0"/>
              </a:spcAft>
              <a:buClr>
                <a:schemeClr val="lt1"/>
              </a:buClr>
              <a:buSzPts val="1000"/>
              <a:buChar char="●"/>
            </a:pPr>
            <a:r>
              <a:rPr lang="en-GB" sz="1000">
                <a:solidFill>
                  <a:schemeClr val="lt1"/>
                </a:solidFill>
              </a:rPr>
              <a:t>Model Ensemble: Employed a combination of models for comprehensive predictions.</a:t>
            </a:r>
            <a:endParaRPr sz="1000">
              <a:solidFill>
                <a:schemeClr val="lt1"/>
              </a:solidFill>
            </a:endParaRPr>
          </a:p>
          <a:p>
            <a:pPr marL="457200" lvl="0" indent="-292100" algn="l" rtl="0">
              <a:spcBef>
                <a:spcPts val="0"/>
              </a:spcBef>
              <a:spcAft>
                <a:spcPts val="0"/>
              </a:spcAft>
              <a:buClr>
                <a:schemeClr val="lt1"/>
              </a:buClr>
              <a:buSzPts val="1000"/>
              <a:buChar char="●"/>
            </a:pPr>
            <a:r>
              <a:rPr lang="en-GB" sz="1000">
                <a:solidFill>
                  <a:schemeClr val="lt1"/>
                </a:solidFill>
              </a:rPr>
              <a:t>User-Centric Design: Prioritized user experience with a friendly interface.</a:t>
            </a:r>
            <a:endParaRPr sz="1000">
              <a:solidFill>
                <a:schemeClr val="lt1"/>
              </a:solidFill>
            </a:endParaRPr>
          </a:p>
          <a:p>
            <a:pPr marL="457200" lvl="0" indent="-292100" algn="l" rtl="0">
              <a:spcBef>
                <a:spcPts val="0"/>
              </a:spcBef>
              <a:spcAft>
                <a:spcPts val="0"/>
              </a:spcAft>
              <a:buClr>
                <a:schemeClr val="lt1"/>
              </a:buClr>
              <a:buSzPts val="1000"/>
              <a:buChar char="●"/>
            </a:pPr>
            <a:r>
              <a:rPr lang="en-GB" sz="1000">
                <a:solidFill>
                  <a:schemeClr val="lt1"/>
                </a:solidFill>
              </a:rPr>
              <a:t>Personalized Recommendations: Incorporated AI algorithms for individualized insights and proactive mental health improvement.</a:t>
            </a:r>
            <a:endParaRPr sz="1000">
              <a:solidFill>
                <a:schemeClr val="lt1"/>
              </a:solidFill>
            </a:endParaRPr>
          </a:p>
          <a:p>
            <a:pPr marL="0" lvl="0" indent="0" algn="l" rtl="0">
              <a:spcBef>
                <a:spcPts val="0"/>
              </a:spcBef>
              <a:spcAft>
                <a:spcPts val="0"/>
              </a:spcAft>
              <a:buNone/>
            </a:pPr>
            <a:r>
              <a:rPr lang="en-GB" sz="1000" b="1">
                <a:solidFill>
                  <a:schemeClr val="lt1"/>
                </a:solidFill>
              </a:rPr>
              <a:t>Unique Aspects:</a:t>
            </a:r>
            <a:endParaRPr sz="1000" b="1">
              <a:solidFill>
                <a:schemeClr val="lt1"/>
              </a:solidFill>
            </a:endParaRPr>
          </a:p>
          <a:p>
            <a:pPr marL="457200" lvl="0" indent="-292100" algn="l" rtl="0">
              <a:spcBef>
                <a:spcPts val="0"/>
              </a:spcBef>
              <a:spcAft>
                <a:spcPts val="0"/>
              </a:spcAft>
              <a:buClr>
                <a:schemeClr val="lt1"/>
              </a:buClr>
              <a:buSzPts val="1000"/>
              <a:buChar char="●"/>
            </a:pPr>
            <a:r>
              <a:rPr lang="en-GB" sz="1000">
                <a:solidFill>
                  <a:schemeClr val="lt1"/>
                </a:solidFill>
              </a:rPr>
              <a:t>Ensemble Approach: Using a combination of models for more robust predictions.</a:t>
            </a:r>
            <a:endParaRPr sz="1000">
              <a:solidFill>
                <a:schemeClr val="lt1"/>
              </a:solidFill>
            </a:endParaRPr>
          </a:p>
          <a:p>
            <a:pPr marL="457200" lvl="0" indent="-292100" algn="l" rtl="0">
              <a:spcBef>
                <a:spcPts val="0"/>
              </a:spcBef>
              <a:spcAft>
                <a:spcPts val="0"/>
              </a:spcAft>
              <a:buClr>
                <a:schemeClr val="lt1"/>
              </a:buClr>
              <a:buSzPts val="1000"/>
              <a:buChar char="●"/>
            </a:pPr>
            <a:r>
              <a:rPr lang="en-GB" sz="1000">
                <a:solidFill>
                  <a:schemeClr val="lt1"/>
                </a:solidFill>
              </a:rPr>
              <a:t>Personalized AI: Tailoring insights and recommendations to each user's needs.</a:t>
            </a:r>
            <a:endParaRPr sz="1000">
              <a:solidFill>
                <a:schemeClr val="lt1"/>
              </a:solidFill>
            </a:endParaRPr>
          </a:p>
          <a:p>
            <a:pPr marL="457200" lvl="0" indent="-292100" algn="l" rtl="0">
              <a:spcBef>
                <a:spcPts val="0"/>
              </a:spcBef>
              <a:spcAft>
                <a:spcPts val="0"/>
              </a:spcAft>
              <a:buClr>
                <a:schemeClr val="lt1"/>
              </a:buClr>
              <a:buSzPts val="1000"/>
              <a:buChar char="●"/>
            </a:pPr>
            <a:r>
              <a:rPr lang="en-GB" sz="1000">
                <a:solidFill>
                  <a:schemeClr val="lt1"/>
                </a:solidFill>
              </a:rPr>
              <a:t>User-Friendly Interface: Enhancing usability for a seamless experience.</a:t>
            </a:r>
            <a:endParaRPr sz="1000">
              <a:solidFill>
                <a:schemeClr val="lt1"/>
              </a:solidFill>
            </a:endParaRPr>
          </a:p>
          <a:p>
            <a:pPr marL="457200" lvl="0" indent="-292100" algn="l" rtl="0">
              <a:spcBef>
                <a:spcPts val="0"/>
              </a:spcBef>
              <a:spcAft>
                <a:spcPts val="0"/>
              </a:spcAft>
              <a:buClr>
                <a:schemeClr val="lt1"/>
              </a:buClr>
              <a:buSzPts val="1000"/>
              <a:buChar char="●"/>
            </a:pPr>
            <a:r>
              <a:rPr lang="en-GB" sz="1000">
                <a:solidFill>
                  <a:schemeClr val="lt1"/>
                </a:solidFill>
              </a:rPr>
              <a:t>Holistic Data Integration: Analyzing diverse mental health indicators for comprehensive monitoring.</a:t>
            </a:r>
            <a:endParaRPr sz="1000">
              <a:solidFill>
                <a:schemeClr val="lt1"/>
              </a:solidFill>
            </a:endParaRPr>
          </a:p>
          <a:p>
            <a:pPr marL="0" lvl="0" indent="0" algn="l" rtl="0">
              <a:spcBef>
                <a:spcPts val="0"/>
              </a:spcBef>
              <a:spcAft>
                <a:spcPts val="0"/>
              </a:spcAft>
              <a:buNone/>
            </a:pPr>
            <a:endParaRPr sz="10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6"/>
          <p:cNvSpPr/>
          <p:nvPr/>
        </p:nvSpPr>
        <p:spPr>
          <a:xfrm rot="-8100000" flipH="1">
            <a:off x="-382809" y="-688652"/>
            <a:ext cx="968171" cy="1710633"/>
          </a:xfrm>
          <a:prstGeom prst="rect">
            <a:avLst/>
          </a:prstGeom>
          <a:solidFill>
            <a:srgbClr val="11FFF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84" name="Google Shape;184;p36"/>
          <p:cNvSpPr/>
          <p:nvPr/>
        </p:nvSpPr>
        <p:spPr>
          <a:xfrm rot="-8100000" flipH="1">
            <a:off x="8527726" y="4245013"/>
            <a:ext cx="968171" cy="1559170"/>
          </a:xfrm>
          <a:prstGeom prst="rect">
            <a:avLst/>
          </a:prstGeom>
          <a:solidFill>
            <a:srgbClr val="F2F2F2">
              <a:alpha val="98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85" name="Google Shape;185;p36"/>
          <p:cNvSpPr/>
          <p:nvPr/>
        </p:nvSpPr>
        <p:spPr>
          <a:xfrm rot="2700000">
            <a:off x="2070755" y="-2245637"/>
            <a:ext cx="2405577" cy="8872634"/>
          </a:xfrm>
          <a:prstGeom prst="rect">
            <a:avLst/>
          </a:prstGeom>
          <a:solidFill>
            <a:srgbClr val="F2F2F2">
              <a:alpha val="98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86" name="Google Shape;186;p36"/>
          <p:cNvSpPr txBox="1"/>
          <p:nvPr/>
        </p:nvSpPr>
        <p:spPr>
          <a:xfrm>
            <a:off x="1048389" y="535825"/>
            <a:ext cx="7574100" cy="6234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GB" sz="3600" u="sng">
                <a:solidFill>
                  <a:schemeClr val="lt1"/>
                </a:solidFill>
                <a:latin typeface="Coda"/>
                <a:ea typeface="Coda"/>
                <a:cs typeface="Coda"/>
                <a:sym typeface="Coda"/>
              </a:rPr>
              <a:t>Modelling</a:t>
            </a:r>
            <a:endParaRPr sz="1400" u="sng">
              <a:solidFill>
                <a:schemeClr val="lt1"/>
              </a:solidFill>
              <a:latin typeface="Coda"/>
              <a:ea typeface="Coda"/>
              <a:cs typeface="Coda"/>
              <a:sym typeface="Coda"/>
            </a:endParaRPr>
          </a:p>
        </p:txBody>
      </p:sp>
      <p:sp>
        <p:nvSpPr>
          <p:cNvPr id="187" name="Google Shape;187;p36"/>
          <p:cNvSpPr txBox="1"/>
          <p:nvPr/>
        </p:nvSpPr>
        <p:spPr>
          <a:xfrm>
            <a:off x="1048400" y="1502625"/>
            <a:ext cx="7069800" cy="3393900"/>
          </a:xfrm>
          <a:prstGeom prst="rect">
            <a:avLst/>
          </a:prstGeom>
          <a:noFill/>
          <a:ln>
            <a:noFill/>
          </a:ln>
        </p:spPr>
        <p:txBody>
          <a:bodyPr spcFirstLastPara="1" wrap="square" lIns="68575" tIns="34275" rIns="68575" bIns="34275" anchor="t" anchorCtr="0">
            <a:spAutoFit/>
          </a:bodyPr>
          <a:lstStyle/>
          <a:p>
            <a:pPr marL="457200" lvl="0" indent="-304800" algn="just" rtl="0">
              <a:spcBef>
                <a:spcPts val="0"/>
              </a:spcBef>
              <a:spcAft>
                <a:spcPts val="0"/>
              </a:spcAft>
              <a:buClr>
                <a:schemeClr val="lt1"/>
              </a:buClr>
              <a:buSzPts val="1200"/>
              <a:buChar char="●"/>
            </a:pPr>
            <a:r>
              <a:rPr lang="en-GB" sz="1200">
                <a:solidFill>
                  <a:schemeClr val="lt1"/>
                </a:solidFill>
              </a:rPr>
              <a:t>Comprehensive Data Analysis: The Mental Fitness Tracker conducts an extensive analysis of mental health data, incorporating prevalence rates of various mental disorders and substance use. By merging and processing these diverse datasets, the platform creates a comprehensive view of mental fitness, encompassing all age groups and genders.</a:t>
            </a:r>
            <a:endParaRPr sz="1200">
              <a:solidFill>
                <a:schemeClr val="lt1"/>
              </a:solidFill>
            </a:endParaRPr>
          </a:p>
          <a:p>
            <a:pPr marL="457200" lvl="0" indent="-304800" algn="just" rtl="0">
              <a:spcBef>
                <a:spcPts val="0"/>
              </a:spcBef>
              <a:spcAft>
                <a:spcPts val="0"/>
              </a:spcAft>
              <a:buClr>
                <a:schemeClr val="lt1"/>
              </a:buClr>
              <a:buSzPts val="1200"/>
              <a:buChar char="●"/>
            </a:pPr>
            <a:r>
              <a:rPr lang="en-GB" sz="1200">
                <a:solidFill>
                  <a:schemeClr val="lt1"/>
                </a:solidFill>
              </a:rPr>
              <a:t>Machine Learning Predictive Models: To predict an individual's mental fitness, the platform utilizes advanced machine learning algorithms. Two primary models are employed: a. Linear Regression: As a baseline model, Linear Regression estimates the relationship between input features and the mental fitness score. It provides an initial estimation of mental fitness based on various mental health indicators. b. Random Forest Regressor: The Random Forest Regressor, an ensemble learning technique, enhances prediction accuracy by combining multiple decision trees. This approach enables the model to handle complex relationships between mental health factors.</a:t>
            </a:r>
            <a:endParaRPr sz="1200">
              <a:solidFill>
                <a:schemeClr val="lt1"/>
              </a:solidFill>
            </a:endParaRPr>
          </a:p>
          <a:p>
            <a:pPr marL="457200" lvl="0" indent="-304800" algn="just" rtl="0">
              <a:spcBef>
                <a:spcPts val="0"/>
              </a:spcBef>
              <a:spcAft>
                <a:spcPts val="0"/>
              </a:spcAft>
              <a:buClr>
                <a:schemeClr val="lt1"/>
              </a:buClr>
              <a:buSzPts val="1200"/>
              <a:buChar char="●"/>
            </a:pPr>
            <a:r>
              <a:rPr lang="en-GB" sz="1200">
                <a:solidFill>
                  <a:schemeClr val="lt1"/>
                </a:solidFill>
              </a:rPr>
              <a:t>Personalized Recommendations: The Mental Fitness Tracker stands out by offering personalized insights and recommendations. Through AI algorithms analyzing individual mental health data, the platform tailors recommendations to address specific needs and provide proactive mental health improvement strategies. Users receive unique and relevant guidance for their well-being journey.</a:t>
            </a:r>
            <a:endParaRPr sz="1200">
              <a:solidFill>
                <a:schemeClr val="lt1"/>
              </a:solidFill>
            </a:endParaRPr>
          </a:p>
          <a:p>
            <a:pPr marL="0" lvl="0" indent="0" algn="just" rtl="0">
              <a:spcBef>
                <a:spcPts val="0"/>
              </a:spcBef>
              <a:spcAft>
                <a:spcPts val="0"/>
              </a:spcAft>
              <a:buNone/>
            </a:pPr>
            <a:endParaRPr sz="1200">
              <a:solidFill>
                <a:schemeClr val="lt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1535</Words>
  <Application>Microsoft Office PowerPoint</Application>
  <PresentationFormat>On-screen Show (16:9)</PresentationFormat>
  <Paragraphs>121</Paragraphs>
  <Slides>12</Slides>
  <Notes>12</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Arial</vt:lpstr>
      <vt:lpstr>Coda</vt:lpstr>
      <vt:lpstr>Calibri</vt:lpstr>
      <vt:lpstr>Simple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User</cp:lastModifiedBy>
  <cp:revision>1</cp:revision>
  <dcterms:modified xsi:type="dcterms:W3CDTF">2023-07-23T18:09:09Z</dcterms:modified>
</cp:coreProperties>
</file>